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6"/>
  </p:notesMasterIdLst>
  <p:handoutMasterIdLst>
    <p:handoutMasterId r:id="rId27"/>
  </p:handoutMasterIdLst>
  <p:sldIdLst>
    <p:sldId id="256" r:id="rId2"/>
    <p:sldId id="264" r:id="rId3"/>
    <p:sldId id="276" r:id="rId4"/>
    <p:sldId id="257" r:id="rId5"/>
    <p:sldId id="258" r:id="rId6"/>
    <p:sldId id="259" r:id="rId7"/>
    <p:sldId id="277" r:id="rId8"/>
    <p:sldId id="278" r:id="rId9"/>
    <p:sldId id="260" r:id="rId10"/>
    <p:sldId id="270" r:id="rId11"/>
    <p:sldId id="261" r:id="rId12"/>
    <p:sldId id="262" r:id="rId13"/>
    <p:sldId id="263" r:id="rId14"/>
    <p:sldId id="267" r:id="rId15"/>
    <p:sldId id="265" r:id="rId16"/>
    <p:sldId id="266" r:id="rId17"/>
    <p:sldId id="268" r:id="rId18"/>
    <p:sldId id="269" r:id="rId19"/>
    <p:sldId id="271" r:id="rId20"/>
    <p:sldId id="272" r:id="rId21"/>
    <p:sldId id="273" r:id="rId22"/>
    <p:sldId id="279" r:id="rId23"/>
    <p:sldId id="274" r:id="rId24"/>
    <p:sldId id="275" r:id="rId25"/>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3333FF"/>
    <a:srgbClr val="FF6600"/>
    <a:srgbClr val="006666"/>
    <a:srgbClr val="9900CC"/>
    <a:srgbClr val="339966"/>
    <a:srgbClr val="00FF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14" autoAdjust="0"/>
    <p:restoredTop sz="94660"/>
  </p:normalViewPr>
  <p:slideViewPr>
    <p:cSldViewPr>
      <p:cViewPr>
        <p:scale>
          <a:sx n="100" d="100"/>
          <a:sy n="100" d="100"/>
        </p:scale>
        <p:origin x="-606" y="42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r>
              <a:rPr lang="it-IT"/>
              <a:t>I.T.I.S. Oppido Mamertina</a:t>
            </a:r>
          </a:p>
        </p:txBody>
      </p:sp>
      <p:sp>
        <p:nvSpPr>
          <p:cNvPr id="184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184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it-IT"/>
          </a:p>
        </p:txBody>
      </p:sp>
      <p:sp>
        <p:nvSpPr>
          <p:cNvPr id="184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2D6C8F1-5B6E-4D11-91FE-1C4DB4C369D3}"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r>
              <a:rPr lang="it-IT"/>
              <a:t>I.T.I.S. Oppido Mamertina</a:t>
            </a:r>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2355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it-IT"/>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ECD7142-C6B7-4472-828D-C36EB5310D04}" type="slidenum">
              <a:rPr lang="it-IT"/>
              <a:pPr>
                <a:defRPr/>
              </a:pPr>
              <a:t>‹N›</a:t>
            </a:fld>
            <a:endParaRPr lang="it-IT"/>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it-IT"/>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34883"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3488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r>
              <a:rPr lang="it-IT"/>
              <a:t>Prof. Rocco Ciurleo</a:t>
            </a:r>
          </a:p>
        </p:txBody>
      </p:sp>
      <p:sp>
        <p:nvSpPr>
          <p:cNvPr id="71" name="Rectangle 71"/>
          <p:cNvSpPr>
            <a:spLocks noGrp="1" noChangeArrowheads="1"/>
          </p:cNvSpPr>
          <p:nvPr>
            <p:ph type="sldNum" sz="quarter" idx="12"/>
          </p:nvPr>
        </p:nvSpPr>
        <p:spPr/>
        <p:txBody>
          <a:bodyPr/>
          <a:lstStyle>
            <a:lvl1pPr>
              <a:defRPr/>
            </a:lvl1pPr>
          </a:lstStyle>
          <a:p>
            <a:pPr>
              <a:defRPr/>
            </a:pPr>
            <a:fld id="{E467E657-16EF-482D-A2A4-E26865B856D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6" name="Rectangle 67"/>
          <p:cNvSpPr>
            <a:spLocks noGrp="1" noChangeArrowheads="1"/>
          </p:cNvSpPr>
          <p:nvPr>
            <p:ph type="sldNum" sz="quarter" idx="12"/>
          </p:nvPr>
        </p:nvSpPr>
        <p:spPr>
          <a:ln/>
        </p:spPr>
        <p:txBody>
          <a:bodyPr/>
          <a:lstStyle>
            <a:lvl1pPr>
              <a:defRPr/>
            </a:lvl1pPr>
          </a:lstStyle>
          <a:p>
            <a:pPr>
              <a:defRPr/>
            </a:pPr>
            <a:fld id="{0171CBE9-F4F9-4F51-A041-49B9AC307D2C}"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6" name="Rectangle 67"/>
          <p:cNvSpPr>
            <a:spLocks noGrp="1" noChangeArrowheads="1"/>
          </p:cNvSpPr>
          <p:nvPr>
            <p:ph type="sldNum" sz="quarter" idx="12"/>
          </p:nvPr>
        </p:nvSpPr>
        <p:spPr>
          <a:ln/>
        </p:spPr>
        <p:txBody>
          <a:bodyPr/>
          <a:lstStyle>
            <a:lvl1pPr>
              <a:defRPr/>
            </a:lvl1pPr>
          </a:lstStyle>
          <a:p>
            <a:pPr>
              <a:defRPr/>
            </a:pPr>
            <a:fld id="{9AA37F17-D4F1-4332-A7B7-83948D7BB1D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6" name="Rectangle 67"/>
          <p:cNvSpPr>
            <a:spLocks noGrp="1" noChangeArrowheads="1"/>
          </p:cNvSpPr>
          <p:nvPr>
            <p:ph type="sldNum" sz="quarter" idx="12"/>
          </p:nvPr>
        </p:nvSpPr>
        <p:spPr>
          <a:ln/>
        </p:spPr>
        <p:txBody>
          <a:bodyPr/>
          <a:lstStyle>
            <a:lvl1pPr>
              <a:defRPr/>
            </a:lvl1pPr>
          </a:lstStyle>
          <a:p>
            <a:pPr>
              <a:defRPr/>
            </a:pPr>
            <a:fld id="{0CBC4476-27D9-4779-9DB7-C8D6CA5C1EA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6" name="Rectangle 67"/>
          <p:cNvSpPr>
            <a:spLocks noGrp="1" noChangeArrowheads="1"/>
          </p:cNvSpPr>
          <p:nvPr>
            <p:ph type="sldNum" sz="quarter" idx="12"/>
          </p:nvPr>
        </p:nvSpPr>
        <p:spPr>
          <a:ln/>
        </p:spPr>
        <p:txBody>
          <a:bodyPr/>
          <a:lstStyle>
            <a:lvl1pPr>
              <a:defRPr/>
            </a:lvl1pPr>
          </a:lstStyle>
          <a:p>
            <a:pPr>
              <a:defRPr/>
            </a:pPr>
            <a:fld id="{E3483147-5361-44AC-8D0E-51108A5E4BF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7" name="Rectangle 67"/>
          <p:cNvSpPr>
            <a:spLocks noGrp="1" noChangeArrowheads="1"/>
          </p:cNvSpPr>
          <p:nvPr>
            <p:ph type="sldNum" sz="quarter" idx="12"/>
          </p:nvPr>
        </p:nvSpPr>
        <p:spPr>
          <a:ln/>
        </p:spPr>
        <p:txBody>
          <a:bodyPr/>
          <a:lstStyle>
            <a:lvl1pPr>
              <a:defRPr/>
            </a:lvl1pPr>
          </a:lstStyle>
          <a:p>
            <a:pPr>
              <a:defRPr/>
            </a:pPr>
            <a:fld id="{7EEAB178-A3B2-4FF6-A2E7-65814FE9983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9" name="Rectangle 67"/>
          <p:cNvSpPr>
            <a:spLocks noGrp="1" noChangeArrowheads="1"/>
          </p:cNvSpPr>
          <p:nvPr>
            <p:ph type="sldNum" sz="quarter" idx="12"/>
          </p:nvPr>
        </p:nvSpPr>
        <p:spPr>
          <a:ln/>
        </p:spPr>
        <p:txBody>
          <a:bodyPr/>
          <a:lstStyle>
            <a:lvl1pPr>
              <a:defRPr/>
            </a:lvl1pPr>
          </a:lstStyle>
          <a:p>
            <a:pPr>
              <a:defRPr/>
            </a:pPr>
            <a:fld id="{D007C1B9-8A09-4BD7-9081-CE20B852052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5" name="Rectangle 67"/>
          <p:cNvSpPr>
            <a:spLocks noGrp="1" noChangeArrowheads="1"/>
          </p:cNvSpPr>
          <p:nvPr>
            <p:ph type="sldNum" sz="quarter" idx="12"/>
          </p:nvPr>
        </p:nvSpPr>
        <p:spPr>
          <a:ln/>
        </p:spPr>
        <p:txBody>
          <a:bodyPr/>
          <a:lstStyle>
            <a:lvl1pPr>
              <a:defRPr/>
            </a:lvl1pPr>
          </a:lstStyle>
          <a:p>
            <a:pPr>
              <a:defRPr/>
            </a:pPr>
            <a:fld id="{FC048DB4-AFA4-410E-BBF9-A67EA269D48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4" name="Rectangle 67"/>
          <p:cNvSpPr>
            <a:spLocks noGrp="1" noChangeArrowheads="1"/>
          </p:cNvSpPr>
          <p:nvPr>
            <p:ph type="sldNum" sz="quarter" idx="12"/>
          </p:nvPr>
        </p:nvSpPr>
        <p:spPr>
          <a:ln/>
        </p:spPr>
        <p:txBody>
          <a:bodyPr/>
          <a:lstStyle>
            <a:lvl1pPr>
              <a:defRPr/>
            </a:lvl1pPr>
          </a:lstStyle>
          <a:p>
            <a:pPr>
              <a:defRPr/>
            </a:pPr>
            <a:fld id="{310FDAD0-0096-4124-92BE-481B4B852F3C}"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7" name="Rectangle 67"/>
          <p:cNvSpPr>
            <a:spLocks noGrp="1" noChangeArrowheads="1"/>
          </p:cNvSpPr>
          <p:nvPr>
            <p:ph type="sldNum" sz="quarter" idx="12"/>
          </p:nvPr>
        </p:nvSpPr>
        <p:spPr>
          <a:ln/>
        </p:spPr>
        <p:txBody>
          <a:bodyPr/>
          <a:lstStyle>
            <a:lvl1pPr>
              <a:defRPr/>
            </a:lvl1pPr>
          </a:lstStyle>
          <a:p>
            <a:pPr>
              <a:defRPr/>
            </a:pPr>
            <a:fld id="{DE55E892-542E-4B91-8973-DB25CE5F63C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r>
              <a:rPr lang="it-IT"/>
              <a:t>Prof. Rocco Ciurleo</a:t>
            </a:r>
          </a:p>
        </p:txBody>
      </p:sp>
      <p:sp>
        <p:nvSpPr>
          <p:cNvPr id="7" name="Rectangle 67"/>
          <p:cNvSpPr>
            <a:spLocks noGrp="1" noChangeArrowheads="1"/>
          </p:cNvSpPr>
          <p:nvPr>
            <p:ph type="sldNum" sz="quarter" idx="12"/>
          </p:nvPr>
        </p:nvSpPr>
        <p:spPr>
          <a:ln/>
        </p:spPr>
        <p:txBody>
          <a:bodyPr/>
          <a:lstStyle>
            <a:lvl1pPr>
              <a:defRPr/>
            </a:lvl1pPr>
          </a:lstStyle>
          <a:p>
            <a:pPr>
              <a:defRPr/>
            </a:pPr>
            <a:fld id="{24F51E35-A2B2-4FA4-ACF1-1740E3ECB00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3379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79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79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0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1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3382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2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3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84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sp>
          <p:nvSpPr>
            <p:cNvPr id="3384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it-IT"/>
            </a:p>
          </p:txBody>
        </p:sp>
        <p:sp>
          <p:nvSpPr>
            <p:cNvPr id="3385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3385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it-IT"/>
              </a:p>
            </p:txBody>
          </p:sp>
          <p:sp>
            <p:nvSpPr>
              <p:cNvPr id="3385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it-IT"/>
              </a:p>
            </p:txBody>
          </p:sp>
          <p:sp>
            <p:nvSpPr>
              <p:cNvPr id="3385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3857"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it-IT"/>
          </a:p>
        </p:txBody>
      </p:sp>
      <p:sp>
        <p:nvSpPr>
          <p:cNvPr id="33858"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it-IT"/>
              <a:t>Prof. Rocco Ciurleo</a:t>
            </a:r>
          </a:p>
        </p:txBody>
      </p:sp>
      <p:sp>
        <p:nvSpPr>
          <p:cNvPr id="33859"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1CF91B2-40EC-4EF8-ACE4-75F60F03C9C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3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3.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egnaposto piè di pagina 4"/>
          <p:cNvSpPr>
            <a:spLocks noGrp="1"/>
          </p:cNvSpPr>
          <p:nvPr>
            <p:ph type="ftr" sz="quarter" idx="11"/>
          </p:nvPr>
        </p:nvSpPr>
        <p:spPr>
          <a:noFill/>
        </p:spPr>
        <p:txBody>
          <a:bodyPr/>
          <a:lstStyle/>
          <a:p>
            <a:r>
              <a:rPr lang="it-IT" smtClean="0"/>
              <a:t>Prof. Rocco Ciurleo</a:t>
            </a:r>
          </a:p>
        </p:txBody>
      </p:sp>
      <p:sp>
        <p:nvSpPr>
          <p:cNvPr id="3075" name="Segnaposto numero diapositiva 5"/>
          <p:cNvSpPr>
            <a:spLocks noGrp="1"/>
          </p:cNvSpPr>
          <p:nvPr>
            <p:ph type="sldNum" sz="quarter" idx="12"/>
          </p:nvPr>
        </p:nvSpPr>
        <p:spPr>
          <a:noFill/>
        </p:spPr>
        <p:txBody>
          <a:bodyPr/>
          <a:lstStyle/>
          <a:p>
            <a:fld id="{41EC1D2F-2697-417D-B41B-179C8619A180}" type="slidenum">
              <a:rPr lang="it-IT" smtClean="0"/>
              <a:pPr/>
              <a:t>1</a:t>
            </a:fld>
            <a:endParaRPr lang="it-IT" smtClean="0"/>
          </a:p>
        </p:txBody>
      </p:sp>
      <p:sp>
        <p:nvSpPr>
          <p:cNvPr id="2051" name="Rectangle 3" descr="Rectangle: Click to edit Master text styles&#10;Second level&#10;Third level&#10;Fourth level&#10;Fifth level"/>
          <p:cNvSpPr>
            <a:spLocks noGrp="1" noChangeArrowheads="1"/>
          </p:cNvSpPr>
          <p:nvPr>
            <p:ph type="body" idx="1"/>
          </p:nvPr>
        </p:nvSpPr>
        <p:spPr>
          <a:xfrm>
            <a:off x="685800" y="2438400"/>
            <a:ext cx="7772400" cy="4114800"/>
          </a:xfrm>
        </p:spPr>
        <p:txBody>
          <a:bodyPr/>
          <a:lstStyle/>
          <a:p>
            <a:pPr algn="ctr" eaLnBrk="1" hangingPunct="1">
              <a:buFont typeface="Wingdings" pitchFamily="2" charset="2"/>
              <a:buNone/>
              <a:defRPr/>
            </a:pPr>
            <a:r>
              <a:rPr lang="it-IT" sz="7200" smtClean="0">
                <a:solidFill>
                  <a:srgbClr val="1D16AC"/>
                </a:solidFill>
                <a:effectLst>
                  <a:outerShdw blurRad="38100" dist="38100" dir="2700000" algn="tl">
                    <a:srgbClr val="C0C0C0"/>
                  </a:outerShdw>
                </a:effectLst>
                <a:latin typeface="Arial Black" pitchFamily="34" charset="0"/>
              </a:rPr>
              <a:t>H T M L</a:t>
            </a:r>
          </a:p>
          <a:p>
            <a:pPr algn="ctr" eaLnBrk="1" hangingPunct="1">
              <a:buFont typeface="Wingdings" pitchFamily="2" charset="2"/>
              <a:buNone/>
              <a:defRPr/>
            </a:pPr>
            <a:r>
              <a:rPr lang="it-IT" sz="2800" smtClean="0">
                <a:solidFill>
                  <a:srgbClr val="1D16AC"/>
                </a:solidFill>
                <a:effectLst>
                  <a:outerShdw blurRad="38100" dist="38100" dir="2700000" algn="tl">
                    <a:srgbClr val="C0C0C0"/>
                  </a:outerShdw>
                </a:effectLst>
                <a:latin typeface="CopprplGoth Bd BT" pitchFamily="34" charset="0"/>
              </a:rPr>
              <a:t>Guida base al linguaggio</a:t>
            </a:r>
          </a:p>
          <a:p>
            <a:pPr algn="ctr" eaLnBrk="1" hangingPunct="1">
              <a:buFont typeface="Wingdings" pitchFamily="2" charset="2"/>
              <a:buNone/>
              <a:defRPr/>
            </a:pPr>
            <a:endParaRPr lang="it-IT" sz="2800" smtClean="0">
              <a:solidFill>
                <a:srgbClr val="1D16AC"/>
              </a:solidFill>
              <a:effectLst>
                <a:outerShdw blurRad="38100" dist="38100" dir="2700000" algn="tl">
                  <a:srgbClr val="C0C0C0"/>
                </a:outerShdw>
              </a:effectLst>
              <a:latin typeface="CopprplGoth Bd BT" pitchFamily="34" charset="0"/>
            </a:endParaRPr>
          </a:p>
          <a:p>
            <a:pPr algn="ctr" eaLnBrk="1" hangingPunct="1">
              <a:buFont typeface="Wingdings" pitchFamily="2" charset="2"/>
              <a:buNone/>
              <a:defRPr/>
            </a:pPr>
            <a:endParaRPr lang="it-IT" sz="2800" smtClean="0">
              <a:solidFill>
                <a:srgbClr val="1D16AC"/>
              </a:solidFill>
              <a:effectLst>
                <a:outerShdw blurRad="38100" dist="38100" dir="2700000" algn="tl">
                  <a:srgbClr val="C0C0C0"/>
                </a:outerShdw>
              </a:effectLst>
              <a:latin typeface="CopprplGoth Bd BT" pitchFamily="34" charset="0"/>
            </a:endParaRPr>
          </a:p>
        </p:txBody>
      </p:sp>
      <p:sp>
        <p:nvSpPr>
          <p:cNvPr id="3077" name="AutoShape 7"/>
          <p:cNvSpPr>
            <a:spLocks noChangeArrowheads="1"/>
          </p:cNvSpPr>
          <p:nvPr/>
        </p:nvSpPr>
        <p:spPr bwMode="auto">
          <a:xfrm>
            <a:off x="3048000" y="1219200"/>
            <a:ext cx="76200" cy="76200"/>
          </a:xfrm>
          <a:prstGeom prst="bevel">
            <a:avLst>
              <a:gd name="adj" fmla="val 12500"/>
            </a:avLst>
          </a:prstGeom>
          <a:noFill/>
          <a:ln w="9525">
            <a:noFill/>
            <a:miter lim="800000"/>
            <a:headEnd/>
            <a:tailEnd/>
          </a:ln>
        </p:spPr>
        <p:txBody>
          <a:bodyPr wrap="none" anchor="ctr"/>
          <a:lstStyle/>
          <a:p>
            <a:endParaRPr lang="it-IT"/>
          </a:p>
        </p:txBody>
      </p:sp>
      <p:sp>
        <p:nvSpPr>
          <p:cNvPr id="2057" name="Rectangle 9"/>
          <p:cNvSpPr>
            <a:spLocks noGrp="1" noChangeArrowheads="1"/>
          </p:cNvSpPr>
          <p:nvPr>
            <p:ph type="title"/>
          </p:nvPr>
        </p:nvSpPr>
        <p:spPr>
          <a:xfrm>
            <a:off x="611188" y="404813"/>
            <a:ext cx="7772400" cy="1387475"/>
          </a:xfrm>
        </p:spPr>
        <p:txBody>
          <a:bodyPr/>
          <a:lstStyle/>
          <a:p>
            <a:pPr algn="ctr" eaLnBrk="1" hangingPunct="1">
              <a:defRPr/>
            </a:pPr>
            <a:r>
              <a:rPr lang="it-IT" sz="2000" dirty="0" smtClean="0">
                <a:solidFill>
                  <a:srgbClr val="1D16AC"/>
                </a:solidFill>
                <a:effectLst>
                  <a:outerShdw blurRad="38100" dist="38100" dir="2700000" algn="tl">
                    <a:srgbClr val="C0C0C0"/>
                  </a:outerShdw>
                </a:effectLst>
              </a:rPr>
              <a:t>Istituto Tecnico Industriale Statale</a:t>
            </a:r>
            <a:br>
              <a:rPr lang="it-IT" sz="2000" dirty="0" smtClean="0">
                <a:solidFill>
                  <a:srgbClr val="1D16AC"/>
                </a:solidFill>
                <a:effectLst>
                  <a:outerShdw blurRad="38100" dist="38100" dir="2700000" algn="tl">
                    <a:srgbClr val="C0C0C0"/>
                  </a:outerShdw>
                </a:effectLst>
              </a:rPr>
            </a:br>
            <a:r>
              <a:rPr lang="it-IT" sz="2000" dirty="0" smtClean="0">
                <a:solidFill>
                  <a:srgbClr val="1D16AC"/>
                </a:solidFill>
                <a:effectLst>
                  <a:outerShdw blurRad="38100" dist="38100" dir="2700000" algn="tl">
                    <a:srgbClr val="C0C0C0"/>
                  </a:outerShdw>
                </a:effectLst>
              </a:rPr>
              <a:t> “Conte Michele Maria Milano” Polistena</a:t>
            </a:r>
            <a:r>
              <a:rPr lang="it-IT" sz="2000" dirty="0" smtClean="0">
                <a:solidFill>
                  <a:srgbClr val="1D16AC"/>
                </a:solidFill>
                <a:effectLst>
                  <a:outerShdw blurRad="38100" dist="38100" dir="2700000" algn="tl">
                    <a:srgbClr val="C0C0C0"/>
                  </a:outerShdw>
                </a:effectLst>
              </a:rPr>
              <a:t/>
            </a:r>
            <a:br>
              <a:rPr lang="it-IT" sz="2000" dirty="0" smtClean="0">
                <a:solidFill>
                  <a:srgbClr val="1D16AC"/>
                </a:solidFill>
                <a:effectLst>
                  <a:outerShdw blurRad="38100" dist="38100" dir="2700000" algn="tl">
                    <a:srgbClr val="C0C0C0"/>
                  </a:outerShdw>
                </a:effectLst>
              </a:rPr>
            </a:br>
            <a:r>
              <a:rPr lang="it-IT" sz="2000" dirty="0" smtClean="0">
                <a:solidFill>
                  <a:srgbClr val="1D16AC"/>
                </a:solidFill>
                <a:effectLst>
                  <a:outerShdw blurRad="38100" dist="38100" dir="2700000" algn="tl">
                    <a:srgbClr val="C0C0C0"/>
                  </a:outerShdw>
                </a:effectLst>
                <a:latin typeface="CopprplGoth Bd BT" pitchFamily="34" charset="0"/>
              </a:rPr>
              <a:t> </a:t>
            </a:r>
            <a:r>
              <a:rPr lang="it-IT" sz="2000" dirty="0" smtClean="0">
                <a:solidFill>
                  <a:srgbClr val="1D16AC"/>
                </a:solidFill>
                <a:effectLst>
                  <a:outerShdw blurRad="38100" dist="38100" dir="2700000" algn="tl">
                    <a:srgbClr val="C0C0C0"/>
                  </a:outerShdw>
                </a:effectLst>
                <a:latin typeface="CopprplGoth Bd BT" pitchFamily="34" charset="0"/>
              </a:rPr>
              <a:t>Classe: 4 D - </a:t>
            </a:r>
            <a:r>
              <a:rPr lang="it-IT" sz="2000" dirty="0" smtClean="0">
                <a:solidFill>
                  <a:srgbClr val="1D16AC"/>
                </a:solidFill>
                <a:effectLst>
                  <a:outerShdw blurRad="38100" dist="38100" dir="2700000" algn="tl">
                    <a:srgbClr val="C0C0C0"/>
                  </a:outerShdw>
                </a:effectLst>
                <a:latin typeface="CopprplGoth Bd BT" pitchFamily="34" charset="0"/>
              </a:rPr>
              <a:t>a. s. </a:t>
            </a:r>
            <a:r>
              <a:rPr lang="it-IT" sz="2000" dirty="0" smtClean="0">
                <a:solidFill>
                  <a:srgbClr val="1D16AC"/>
                </a:solidFill>
                <a:effectLst>
                  <a:outerShdw blurRad="38100" dist="38100" dir="2700000" algn="tl">
                    <a:srgbClr val="C0C0C0"/>
                  </a:outerShdw>
                </a:effectLst>
                <a:latin typeface="CopprplGoth Bd BT" pitchFamily="34" charset="0"/>
              </a:rPr>
              <a:t>2013/2014 </a:t>
            </a:r>
            <a:r>
              <a:rPr lang="it-IT" sz="2000" dirty="0" smtClean="0">
                <a:solidFill>
                  <a:srgbClr val="1D16AC"/>
                </a:solidFill>
                <a:effectLst>
                  <a:outerShdw blurRad="38100" dist="38100" dir="2700000" algn="tl">
                    <a:srgbClr val="C0C0C0"/>
                  </a:outerShdw>
                </a:effectLst>
                <a:latin typeface="CopprplGoth Bd BT" pitchFamily="34" charset="0"/>
              </a:rPr>
              <a:t/>
            </a:r>
            <a:br>
              <a:rPr lang="it-IT" sz="2000" dirty="0" smtClean="0">
                <a:solidFill>
                  <a:srgbClr val="1D16AC"/>
                </a:solidFill>
                <a:effectLst>
                  <a:outerShdw blurRad="38100" dist="38100" dir="2700000" algn="tl">
                    <a:srgbClr val="C0C0C0"/>
                  </a:outerShdw>
                </a:effectLst>
                <a:latin typeface="CopprplGoth Bd BT" pitchFamily="34" charset="0"/>
              </a:rPr>
            </a:br>
            <a:endParaRPr lang="it-IT" sz="2000" dirty="0" smtClean="0">
              <a:solidFill>
                <a:srgbClr val="1D16AC"/>
              </a:solidFill>
              <a:effectLst>
                <a:outerShdw blurRad="38100" dist="38100" dir="2700000" algn="tl">
                  <a:srgbClr val="C0C0C0"/>
                </a:outerShdw>
              </a:effectLst>
              <a:latin typeface="CopprplGoth Bd BT"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piè di pagina 4"/>
          <p:cNvSpPr>
            <a:spLocks noGrp="1"/>
          </p:cNvSpPr>
          <p:nvPr>
            <p:ph type="ftr" sz="quarter" idx="11"/>
          </p:nvPr>
        </p:nvSpPr>
        <p:spPr>
          <a:noFill/>
        </p:spPr>
        <p:txBody>
          <a:bodyPr/>
          <a:lstStyle/>
          <a:p>
            <a:r>
              <a:rPr lang="it-IT" smtClean="0"/>
              <a:t>Prof. Rocco Ciurleo</a:t>
            </a:r>
          </a:p>
        </p:txBody>
      </p:sp>
      <p:sp>
        <p:nvSpPr>
          <p:cNvPr id="9219" name="Segnaposto numero diapositiva 5"/>
          <p:cNvSpPr>
            <a:spLocks noGrp="1"/>
          </p:cNvSpPr>
          <p:nvPr>
            <p:ph type="sldNum" sz="quarter" idx="12"/>
          </p:nvPr>
        </p:nvSpPr>
        <p:spPr>
          <a:noFill/>
        </p:spPr>
        <p:txBody>
          <a:bodyPr/>
          <a:lstStyle/>
          <a:p>
            <a:fld id="{F60BBB5D-CBDC-4F3E-9998-DDE8C1E76DFD}" type="slidenum">
              <a:rPr lang="it-IT" smtClean="0"/>
              <a:pPr/>
              <a:t>10</a:t>
            </a:fld>
            <a:endParaRPr lang="it-IT" smtClean="0"/>
          </a:p>
        </p:txBody>
      </p:sp>
      <p:sp>
        <p:nvSpPr>
          <p:cNvPr id="22530" name="Rectangle 2"/>
          <p:cNvSpPr>
            <a:spLocks noGrp="1" noChangeArrowheads="1"/>
          </p:cNvSpPr>
          <p:nvPr>
            <p:ph type="title"/>
          </p:nvPr>
        </p:nvSpPr>
        <p:spPr/>
        <p:txBody>
          <a:bodyPr/>
          <a:lstStyle/>
          <a:p>
            <a:pPr eaLnBrk="1" hangingPunct="1">
              <a:defRPr/>
            </a:pPr>
            <a:r>
              <a:rPr lang="it-IT" smtClean="0">
                <a:solidFill>
                  <a:srgbClr val="CF1D1D"/>
                </a:solidFill>
                <a:effectLst>
                  <a:outerShdw blurRad="38100" dist="38100" dir="2700000" algn="tl">
                    <a:srgbClr val="C0C0C0"/>
                  </a:outerShdw>
                </a:effectLst>
              </a:rPr>
              <a:t>TAG: caratteristiche</a:t>
            </a:r>
          </a:p>
        </p:txBody>
      </p:sp>
      <p:sp>
        <p:nvSpPr>
          <p:cNvPr id="9221" name="Rectangle 3" descr="Rectangle: Click to edit Master text styles&#10;Second level&#10;Third level&#10;Fourth level&#10;Fifth level"/>
          <p:cNvSpPr>
            <a:spLocks noGrp="1" noChangeArrowheads="1"/>
          </p:cNvSpPr>
          <p:nvPr>
            <p:ph type="body" idx="1"/>
          </p:nvPr>
        </p:nvSpPr>
        <p:spPr/>
        <p:txBody>
          <a:bodyPr/>
          <a:lstStyle/>
          <a:p>
            <a:pPr eaLnBrk="1" hangingPunct="1">
              <a:buFont typeface="Wingdings" pitchFamily="2" charset="2"/>
              <a:buNone/>
            </a:pPr>
            <a:r>
              <a:rPr lang="it-IT" sz="1800" b="1" smtClean="0"/>
              <a:t>	</a:t>
            </a:r>
            <a:r>
              <a:rPr lang="it-IT" sz="2400" b="1" smtClean="0"/>
              <a:t>&lt;BODY&gt;</a:t>
            </a:r>
            <a:br>
              <a:rPr lang="it-IT" sz="2400" b="1" smtClean="0"/>
            </a:br>
            <a:r>
              <a:rPr lang="it-IT" sz="1800" smtClean="0"/>
              <a:t>La funzione del tag BODY è quella di mostrare gli oggetti (testo, immagini, suoni, applet, ecc) della pagina. </a:t>
            </a:r>
            <a:br>
              <a:rPr lang="it-IT" sz="1800" smtClean="0"/>
            </a:br>
            <a:r>
              <a:rPr lang="it-IT" sz="1800" smtClean="0"/>
              <a:t>Il tag BODY è utilizzato sia per fornire al browser indicazioni sulla posizione degli oggetti nel documento sia per impostare vari attributi di visualizzazione per il documento come, ad esempio, il colore di sfondo o il colore del testo. </a:t>
            </a:r>
            <a:br>
              <a:rPr lang="it-IT" sz="1800" smtClean="0"/>
            </a:br>
            <a:r>
              <a:rPr lang="it-IT" sz="1800" smtClean="0"/>
              <a:t>La sintassi del tag può assumere la forma:</a:t>
            </a:r>
            <a:br>
              <a:rPr lang="it-IT" sz="1800" smtClean="0"/>
            </a:br>
            <a:r>
              <a:rPr lang="it-IT" sz="1800" smtClean="0">
                <a:solidFill>
                  <a:srgbClr val="0000FF"/>
                </a:solidFill>
              </a:rPr>
              <a:t>&lt;BODY BGCOLOR="</a:t>
            </a:r>
            <a:r>
              <a:rPr lang="it-IT" sz="1800" smtClean="0">
                <a:solidFill>
                  <a:srgbClr val="990000"/>
                </a:solidFill>
              </a:rPr>
              <a:t>valore</a:t>
            </a:r>
            <a:r>
              <a:rPr lang="it-IT" sz="1800" smtClean="0">
                <a:solidFill>
                  <a:srgbClr val="0000FF"/>
                </a:solidFill>
              </a:rPr>
              <a:t>" TEXT="</a:t>
            </a:r>
            <a:r>
              <a:rPr lang="it-IT" sz="1800" smtClean="0">
                <a:solidFill>
                  <a:srgbClr val="990000"/>
                </a:solidFill>
              </a:rPr>
              <a:t>valore</a:t>
            </a:r>
            <a:r>
              <a:rPr lang="it-IT" sz="1800" smtClean="0">
                <a:solidFill>
                  <a:srgbClr val="0000FF"/>
                </a:solidFill>
              </a:rPr>
              <a:t>" LINK="</a:t>
            </a:r>
            <a:r>
              <a:rPr lang="it-IT" sz="1800" smtClean="0">
                <a:solidFill>
                  <a:srgbClr val="990000"/>
                </a:solidFill>
              </a:rPr>
              <a:t>valore</a:t>
            </a:r>
            <a:r>
              <a:rPr lang="it-IT" sz="1800" smtClean="0">
                <a:solidFill>
                  <a:srgbClr val="0000FF"/>
                </a:solidFill>
              </a:rPr>
              <a:t>"&gt;</a:t>
            </a:r>
            <a:r>
              <a:rPr lang="it-IT" sz="1800" smtClean="0"/>
              <a:t> che indica rispettivamente il colore di sfondo della pagina, il colore dei caratteri, il colore dei link.</a:t>
            </a:r>
            <a:br>
              <a:rPr lang="it-IT" sz="1800" smtClean="0"/>
            </a:br>
            <a:r>
              <a:rPr lang="it-IT" sz="1800" smtClean="0"/>
              <a:t>Nel caso in cui questi campi fossero omessi il browser visualizzerà tutti i particolari con caratteri e colori standard.</a:t>
            </a:r>
          </a:p>
          <a:p>
            <a:pPr eaLnBrk="1" hangingPunct="1"/>
            <a:endParaRPr lang="it-IT"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egnaposto piè di pagina 4"/>
          <p:cNvSpPr>
            <a:spLocks noGrp="1"/>
          </p:cNvSpPr>
          <p:nvPr>
            <p:ph type="ftr" sz="quarter" idx="11"/>
          </p:nvPr>
        </p:nvSpPr>
        <p:spPr>
          <a:noFill/>
        </p:spPr>
        <p:txBody>
          <a:bodyPr/>
          <a:lstStyle/>
          <a:p>
            <a:r>
              <a:rPr lang="it-IT" smtClean="0"/>
              <a:t>Prof. Rocco Ciurleo</a:t>
            </a:r>
          </a:p>
        </p:txBody>
      </p:sp>
      <p:sp>
        <p:nvSpPr>
          <p:cNvPr id="10243" name="Segnaposto numero diapositiva 5"/>
          <p:cNvSpPr>
            <a:spLocks noGrp="1"/>
          </p:cNvSpPr>
          <p:nvPr>
            <p:ph type="sldNum" sz="quarter" idx="12"/>
          </p:nvPr>
        </p:nvSpPr>
        <p:spPr>
          <a:noFill/>
        </p:spPr>
        <p:txBody>
          <a:bodyPr/>
          <a:lstStyle/>
          <a:p>
            <a:fld id="{109CFA8D-C547-40EB-A106-4055A4A5992C}" type="slidenum">
              <a:rPr lang="it-IT" smtClean="0"/>
              <a:pPr/>
              <a:t>11</a:t>
            </a:fld>
            <a:endParaRPr lang="it-IT" smtClean="0"/>
          </a:p>
        </p:txBody>
      </p:sp>
      <p:sp>
        <p:nvSpPr>
          <p:cNvPr id="8194" name="Rectangle 2"/>
          <p:cNvSpPr>
            <a:spLocks noGrp="1" noChangeArrowheads="1"/>
          </p:cNvSpPr>
          <p:nvPr>
            <p:ph type="title"/>
          </p:nvPr>
        </p:nvSpPr>
        <p:spPr>
          <a:xfrm>
            <a:off x="457200" y="609600"/>
            <a:ext cx="8229600" cy="685800"/>
          </a:xfrm>
        </p:spPr>
        <p:txBody>
          <a:bodyPr/>
          <a:lstStyle/>
          <a:p>
            <a:pPr eaLnBrk="1" hangingPunct="1">
              <a:defRPr/>
            </a:pPr>
            <a:r>
              <a:rPr lang="it-IT" sz="4000" b="1" smtClean="0">
                <a:solidFill>
                  <a:srgbClr val="CF1D1D"/>
                </a:solidFill>
                <a:effectLst>
                  <a:outerShdw blurRad="38100" dist="38100" dir="2700000" algn="tl">
                    <a:srgbClr val="C0C0C0"/>
                  </a:outerShdw>
                </a:effectLst>
              </a:rPr>
              <a:t>Il titolo nella pagina</a:t>
            </a:r>
          </a:p>
        </p:txBody>
      </p:sp>
      <p:sp>
        <p:nvSpPr>
          <p:cNvPr id="10245" name="Rectangle 3" descr="Rectangle: Click to edit Master text styles&#10;Second level&#10;Third level&#10;Fourth level&#10;Fifth level"/>
          <p:cNvSpPr>
            <a:spLocks noGrp="1" noChangeArrowheads="1"/>
          </p:cNvSpPr>
          <p:nvPr>
            <p:ph type="body" idx="1"/>
          </p:nvPr>
        </p:nvSpPr>
        <p:spPr>
          <a:xfrm>
            <a:off x="685800" y="1524000"/>
            <a:ext cx="7772400" cy="4572000"/>
          </a:xfrm>
        </p:spPr>
        <p:txBody>
          <a:bodyPr/>
          <a:lstStyle/>
          <a:p>
            <a:pPr eaLnBrk="1" hangingPunct="1">
              <a:lnSpc>
                <a:spcPct val="90000"/>
              </a:lnSpc>
              <a:buFont typeface="Wingdings" pitchFamily="2" charset="2"/>
              <a:buNone/>
            </a:pPr>
            <a:r>
              <a:rPr lang="it-IT" sz="2800" smtClean="0"/>
              <a:t>	Mentre si compila una pagina c'è la possibilità di decidere quale sarà il titolo che il browser visualizzerà nella finestra. Il tag da usare per l'inserimento del titolo è </a:t>
            </a:r>
            <a:r>
              <a:rPr lang="it-IT" sz="2800" smtClean="0">
                <a:solidFill>
                  <a:srgbClr val="0000FF"/>
                </a:solidFill>
              </a:rPr>
              <a:t>&lt;TITLE&gt;</a:t>
            </a:r>
            <a:r>
              <a:rPr lang="it-IT" sz="2800" smtClean="0"/>
              <a:t> che dovrà essere inserito all'interno del tag </a:t>
            </a:r>
            <a:r>
              <a:rPr lang="it-IT" sz="2800" smtClean="0">
                <a:solidFill>
                  <a:srgbClr val="0000FF"/>
                </a:solidFill>
              </a:rPr>
              <a:t>&lt;HEAD&gt;</a:t>
            </a:r>
            <a:r>
              <a:rPr lang="it-IT" sz="2800" smtClean="0"/>
              <a:t>.</a:t>
            </a:r>
            <a:br>
              <a:rPr lang="it-IT" sz="2800" smtClean="0"/>
            </a:br>
            <a:r>
              <a:rPr lang="it-IT" sz="2800" smtClean="0"/>
              <a:t>La sintassi corretta da utilizzare è:</a:t>
            </a:r>
            <a:br>
              <a:rPr lang="it-IT" sz="2800" smtClean="0"/>
            </a:br>
            <a:r>
              <a:rPr lang="it-IT" sz="2800" smtClean="0">
                <a:solidFill>
                  <a:srgbClr val="0000FF"/>
                </a:solidFill>
              </a:rPr>
              <a:t/>
            </a:r>
            <a:br>
              <a:rPr lang="it-IT" sz="2800" smtClean="0">
                <a:solidFill>
                  <a:srgbClr val="0000FF"/>
                </a:solidFill>
              </a:rPr>
            </a:br>
            <a:r>
              <a:rPr lang="it-IT" sz="2800" smtClean="0">
                <a:solidFill>
                  <a:srgbClr val="0000FF"/>
                </a:solidFill>
              </a:rPr>
              <a:t>&lt;TITLE&gt;</a:t>
            </a:r>
            <a:r>
              <a:rPr lang="it-IT" sz="2800" smtClean="0">
                <a:solidFill>
                  <a:srgbClr val="990000"/>
                </a:solidFill>
              </a:rPr>
              <a:t>titolo della pagina</a:t>
            </a:r>
            <a:r>
              <a:rPr lang="it-IT" sz="2800" smtClean="0">
                <a:solidFill>
                  <a:srgbClr val="0000FF"/>
                </a:solidFill>
              </a:rPr>
              <a:t>&lt;/TITLE&gt;</a:t>
            </a:r>
            <a:r>
              <a:rPr lang="it-IT" sz="2800" smtClean="0"/>
              <a:t/>
            </a:r>
            <a:br>
              <a:rPr lang="it-IT" sz="2800" smtClean="0"/>
            </a:br>
            <a:r>
              <a:rPr lang="it-IT" sz="2800" smtClean="0"/>
              <a:t/>
            </a:r>
            <a:br>
              <a:rPr lang="it-IT" sz="2800" smtClean="0"/>
            </a:br>
            <a:r>
              <a:rPr lang="it-IT" sz="2800" smtClean="0"/>
              <a:t>Ecco un esempio:</a:t>
            </a:r>
            <a:br>
              <a:rPr lang="it-IT" sz="2800" smtClean="0"/>
            </a:br>
            <a:r>
              <a:rPr lang="it-IT" sz="2800" smtClean="0">
                <a:solidFill>
                  <a:srgbClr val="0000FF"/>
                </a:solidFill>
              </a:rPr>
              <a:t>&lt;TITLE&gt;</a:t>
            </a:r>
            <a:r>
              <a:rPr lang="it-IT" sz="2800" smtClean="0">
                <a:solidFill>
                  <a:srgbClr val="990000"/>
                </a:solidFill>
              </a:rPr>
              <a:t>Home Page 2 E-F </a:t>
            </a:r>
            <a:r>
              <a:rPr lang="it-IT" sz="2800" smtClean="0">
                <a:solidFill>
                  <a:srgbClr val="0000FF"/>
                </a:solidFill>
              </a:rPr>
              <a:t>&lt;/TITLE&gt;</a:t>
            </a:r>
            <a:r>
              <a:rPr lang="it-IT" sz="2800" smtClean="0"/>
              <a:t> </a:t>
            </a:r>
            <a:br>
              <a:rPr lang="it-IT" sz="2800" smtClean="0"/>
            </a:br>
            <a:r>
              <a:rPr lang="it-IT" sz="2800" smtClean="0"/>
              <a:t/>
            </a:r>
            <a:br>
              <a:rPr lang="it-IT" sz="2800" smtClean="0"/>
            </a:br>
            <a:endParaRPr lang="it-IT" sz="28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egnaposto piè di pagina 4"/>
          <p:cNvSpPr>
            <a:spLocks noGrp="1"/>
          </p:cNvSpPr>
          <p:nvPr>
            <p:ph type="ftr" sz="quarter" idx="11"/>
          </p:nvPr>
        </p:nvSpPr>
        <p:spPr>
          <a:noFill/>
        </p:spPr>
        <p:txBody>
          <a:bodyPr/>
          <a:lstStyle/>
          <a:p>
            <a:r>
              <a:rPr lang="it-IT" smtClean="0"/>
              <a:t>Prof. Rocco Ciurleo</a:t>
            </a:r>
          </a:p>
        </p:txBody>
      </p:sp>
      <p:sp>
        <p:nvSpPr>
          <p:cNvPr id="11267" name="Segnaposto numero diapositiva 5"/>
          <p:cNvSpPr>
            <a:spLocks noGrp="1"/>
          </p:cNvSpPr>
          <p:nvPr>
            <p:ph type="sldNum" sz="quarter" idx="12"/>
          </p:nvPr>
        </p:nvSpPr>
        <p:spPr>
          <a:noFill/>
        </p:spPr>
        <p:txBody>
          <a:bodyPr/>
          <a:lstStyle/>
          <a:p>
            <a:fld id="{1FAD9AB7-B034-4C7C-A2FD-A9B0AC393861}" type="slidenum">
              <a:rPr lang="it-IT" smtClean="0"/>
              <a:pPr/>
              <a:t>12</a:t>
            </a:fld>
            <a:endParaRPr lang="it-IT" smtClean="0"/>
          </a:p>
        </p:txBody>
      </p:sp>
      <p:sp>
        <p:nvSpPr>
          <p:cNvPr id="11268" name="Rectangle 2"/>
          <p:cNvSpPr>
            <a:spLocks noGrp="1" noChangeArrowheads="1"/>
          </p:cNvSpPr>
          <p:nvPr>
            <p:ph type="title"/>
          </p:nvPr>
        </p:nvSpPr>
        <p:spPr>
          <a:xfrm>
            <a:off x="609600" y="457200"/>
            <a:ext cx="7772400" cy="762000"/>
          </a:xfrm>
        </p:spPr>
        <p:txBody>
          <a:bodyPr/>
          <a:lstStyle/>
          <a:p>
            <a:pPr eaLnBrk="1" hangingPunct="1"/>
            <a:r>
              <a:rPr lang="it-IT" b="1" smtClean="0">
                <a:solidFill>
                  <a:srgbClr val="F81200"/>
                </a:solidFill>
              </a:rPr>
              <a:t>Il sito sui motori di ricerca</a:t>
            </a:r>
            <a:endParaRPr lang="it-IT" b="1" smtClean="0">
              <a:solidFill>
                <a:srgbClr val="5D5D5B"/>
              </a:solidFill>
            </a:endParaRPr>
          </a:p>
        </p:txBody>
      </p:sp>
      <p:sp>
        <p:nvSpPr>
          <p:cNvPr id="11269" name="Rectangle 3" descr="Rectangle: Click to edit Master text styles&#10;Second level&#10;Third level&#10;Fourth level&#10;Fifth level"/>
          <p:cNvSpPr>
            <a:spLocks noGrp="1" noChangeArrowheads="1"/>
          </p:cNvSpPr>
          <p:nvPr>
            <p:ph type="body" idx="1"/>
          </p:nvPr>
        </p:nvSpPr>
        <p:spPr>
          <a:xfrm>
            <a:off x="304800" y="1524000"/>
            <a:ext cx="8839200" cy="4572000"/>
          </a:xfrm>
        </p:spPr>
        <p:txBody>
          <a:bodyPr/>
          <a:lstStyle/>
          <a:p>
            <a:pPr marL="533400" indent="-533400" eaLnBrk="1" hangingPunct="1">
              <a:lnSpc>
                <a:spcPct val="90000"/>
              </a:lnSpc>
              <a:buFont typeface="Wingdings" pitchFamily="2" charset="2"/>
              <a:buNone/>
            </a:pPr>
            <a:r>
              <a:rPr lang="it-IT" sz="1600" smtClean="0"/>
              <a:t>	Per quanto riguarda i motori di ricerca esistono tre logiche di funzionamento:</a:t>
            </a:r>
            <a:br>
              <a:rPr lang="it-IT" sz="1600" smtClean="0"/>
            </a:br>
            <a:r>
              <a:rPr lang="it-IT" sz="1600" smtClean="0"/>
              <a:t>La prima si basa su un'iscrizione che come risultato alla ricerca richiama i dati immessi durante l'iscrizione al motore di ricerca.</a:t>
            </a:r>
            <a:br>
              <a:rPr lang="it-IT" sz="1600" smtClean="0"/>
            </a:br>
            <a:r>
              <a:rPr lang="it-IT" sz="1600" smtClean="0"/>
              <a:t>La seconda si basa sulla lettura del contenuto della prima pagina del sito e la comparazione con i parametri di ricerca inseriti.</a:t>
            </a:r>
            <a:br>
              <a:rPr lang="it-IT" sz="1600" smtClean="0"/>
            </a:br>
            <a:r>
              <a:rPr lang="it-IT" sz="1600" smtClean="0"/>
              <a:t>La terza si basa sulla lettura delle </a:t>
            </a:r>
            <a:r>
              <a:rPr lang="it-IT" sz="1600" b="1" smtClean="0"/>
              <a:t>keywords</a:t>
            </a:r>
            <a:r>
              <a:rPr lang="it-IT" sz="1600" smtClean="0"/>
              <a:t> inserite nell'intestazione della pagina e la comparazione con i parametri di ricerca inseriti.</a:t>
            </a:r>
            <a:br>
              <a:rPr lang="it-IT" sz="1600" smtClean="0"/>
            </a:br>
            <a:r>
              <a:rPr lang="it-IT" sz="1600" smtClean="0"/>
              <a:t>E' quindi buona regola iscriversi a quanti più motori di ricerca possibile, inserire nella prima pagina una descrizione dei contenuti del sito quanto più dettagliata possibile e inserire le keywords che altro non sono che semplici parole chiave.</a:t>
            </a:r>
            <a:br>
              <a:rPr lang="it-IT" sz="1600" smtClean="0"/>
            </a:br>
            <a:r>
              <a:rPr lang="it-IT" sz="1600" smtClean="0"/>
              <a:t>Le keywords vanno inserite nella testa dello script con la seguente sintassi:</a:t>
            </a:r>
            <a:br>
              <a:rPr lang="it-IT" sz="1600" smtClean="0"/>
            </a:br>
            <a:r>
              <a:rPr lang="it-IT" sz="1600" smtClean="0"/>
              <a:t/>
            </a:r>
            <a:br>
              <a:rPr lang="it-IT" sz="1600" smtClean="0"/>
            </a:br>
            <a:r>
              <a:rPr lang="it-IT" sz="1600" smtClean="0">
                <a:solidFill>
                  <a:srgbClr val="0000FF"/>
                </a:solidFill>
              </a:rPr>
              <a:t>&lt;HTML&gt; </a:t>
            </a:r>
            <a:br>
              <a:rPr lang="it-IT" sz="1600" smtClean="0">
                <a:solidFill>
                  <a:srgbClr val="0000FF"/>
                </a:solidFill>
              </a:rPr>
            </a:br>
            <a:r>
              <a:rPr lang="it-IT" sz="1600" smtClean="0">
                <a:solidFill>
                  <a:srgbClr val="0000FF"/>
                </a:solidFill>
              </a:rPr>
              <a:t>&lt;HEAD&gt; </a:t>
            </a:r>
            <a:br>
              <a:rPr lang="it-IT" sz="1600" smtClean="0">
                <a:solidFill>
                  <a:srgbClr val="0000FF"/>
                </a:solidFill>
              </a:rPr>
            </a:br>
            <a:r>
              <a:rPr lang="it-IT" sz="1600" smtClean="0">
                <a:solidFill>
                  <a:srgbClr val="0000FF"/>
                </a:solidFill>
              </a:rPr>
              <a:t>&lt;TITLE&gt;&lt;/TITLE&gt; </a:t>
            </a:r>
            <a:br>
              <a:rPr lang="it-IT" sz="1600" smtClean="0">
                <a:solidFill>
                  <a:srgbClr val="0000FF"/>
                </a:solidFill>
              </a:rPr>
            </a:br>
            <a:r>
              <a:rPr lang="it-IT" sz="1600" smtClean="0">
                <a:solidFill>
                  <a:srgbClr val="0000FF"/>
                </a:solidFill>
              </a:rPr>
              <a:t>&lt;META name="KEYWORDS" content="</a:t>
            </a:r>
            <a:r>
              <a:rPr lang="it-IT" sz="1600" smtClean="0">
                <a:solidFill>
                  <a:srgbClr val="990000"/>
                </a:solidFill>
              </a:rPr>
              <a:t>scrivete qui le keywords</a:t>
            </a:r>
            <a:r>
              <a:rPr lang="it-IT" sz="1600" smtClean="0">
                <a:solidFill>
                  <a:srgbClr val="0000FF"/>
                </a:solidFill>
              </a:rPr>
              <a:t>"&gt; </a:t>
            </a:r>
            <a:r>
              <a:rPr lang="it-IT" sz="1600" smtClean="0"/>
              <a:t/>
            </a:r>
            <a:br>
              <a:rPr lang="it-IT" sz="1600" smtClean="0"/>
            </a:br>
            <a:r>
              <a:rPr lang="it-IT" sz="1600" smtClean="0"/>
              <a:t/>
            </a:r>
            <a:br>
              <a:rPr lang="it-IT" sz="1600" smtClean="0"/>
            </a:br>
            <a:r>
              <a:rPr lang="it-IT" sz="1600" smtClean="0"/>
              <a:t>Possiamo inserire più keywords separandole l'una dall'altra da una virgola ed uno spazio:</a:t>
            </a:r>
            <a:br>
              <a:rPr lang="it-IT" sz="1600" smtClean="0"/>
            </a:br>
            <a:r>
              <a:rPr lang="it-IT" sz="1600" smtClean="0">
                <a:solidFill>
                  <a:srgbClr val="0000FF"/>
                </a:solidFill>
              </a:rPr>
              <a:t>&lt;META name="KEYWORDS" content=“</a:t>
            </a:r>
            <a:r>
              <a:rPr lang="it-IT" sz="1600" smtClean="0">
                <a:solidFill>
                  <a:srgbClr val="990000"/>
                </a:solidFill>
              </a:rPr>
              <a:t>itis, Polistena, scuola, informatica</a:t>
            </a:r>
            <a:r>
              <a:rPr lang="it-IT" sz="1600" smtClean="0">
                <a:solidFill>
                  <a:srgbClr val="0000FF"/>
                </a:solidFill>
              </a:rPr>
              <a:t>"&gt;</a:t>
            </a:r>
            <a:r>
              <a:rPr lang="it-IT" sz="1600" b="1" smtClean="0">
                <a:solidFill>
                  <a:srgbClr val="0000FF"/>
                </a:solidFill>
              </a:rPr>
              <a:t/>
            </a:r>
            <a:br>
              <a:rPr lang="it-IT" sz="1600" b="1" smtClean="0">
                <a:solidFill>
                  <a:srgbClr val="0000FF"/>
                </a:solidFill>
              </a:rPr>
            </a:br>
            <a:r>
              <a:rPr lang="it-IT" sz="1600" smtClean="0">
                <a:solidFill>
                  <a:srgbClr val="000000"/>
                </a:solidFill>
              </a:rPr>
              <a:t>Per evitare un risultato opposto a quello sperato </a:t>
            </a:r>
            <a:r>
              <a:rPr lang="it-IT" sz="1600" smtClean="0"/>
              <a:t>è consigliabile inserire solo parole strettamente attinenti al contenuto del sito che si stà creando. E' bene ricordare che il tag </a:t>
            </a:r>
            <a:r>
              <a:rPr lang="it-IT" sz="1600" b="1" smtClean="0"/>
              <a:t>META </a:t>
            </a:r>
            <a:r>
              <a:rPr lang="it-IT" sz="1600" smtClean="0"/>
              <a:t>non necessita di una chiusura.</a:t>
            </a:r>
            <a:br>
              <a:rPr lang="it-IT" sz="1600" smtClean="0"/>
            </a:br>
            <a:r>
              <a:rPr lang="it-IT" sz="1600" smtClean="0"/>
              <a:t/>
            </a:r>
            <a:br>
              <a:rPr lang="it-IT" sz="1600" smtClean="0"/>
            </a:br>
            <a:endParaRPr lang="it-IT" sz="1600" smtClean="0"/>
          </a:p>
          <a:p>
            <a:pPr marL="533400" indent="-533400" eaLnBrk="1" hangingPunct="1">
              <a:lnSpc>
                <a:spcPct val="90000"/>
              </a:lnSpc>
            </a:pPr>
            <a:endParaRPr lang="it-IT" sz="16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egnaposto piè di pagina 4"/>
          <p:cNvSpPr>
            <a:spLocks noGrp="1"/>
          </p:cNvSpPr>
          <p:nvPr>
            <p:ph type="ftr" sz="quarter" idx="11"/>
          </p:nvPr>
        </p:nvSpPr>
        <p:spPr>
          <a:noFill/>
        </p:spPr>
        <p:txBody>
          <a:bodyPr/>
          <a:lstStyle/>
          <a:p>
            <a:r>
              <a:rPr lang="it-IT" smtClean="0"/>
              <a:t>Prof. Rocco Ciurleo</a:t>
            </a:r>
          </a:p>
        </p:txBody>
      </p:sp>
      <p:sp>
        <p:nvSpPr>
          <p:cNvPr id="12291" name="Segnaposto numero diapositiva 5"/>
          <p:cNvSpPr>
            <a:spLocks noGrp="1"/>
          </p:cNvSpPr>
          <p:nvPr>
            <p:ph type="sldNum" sz="quarter" idx="12"/>
          </p:nvPr>
        </p:nvSpPr>
        <p:spPr>
          <a:noFill/>
        </p:spPr>
        <p:txBody>
          <a:bodyPr/>
          <a:lstStyle/>
          <a:p>
            <a:fld id="{9BF492CC-A1CC-4FB3-86F5-B96DEA9402EE}" type="slidenum">
              <a:rPr lang="it-IT" smtClean="0"/>
              <a:pPr/>
              <a:t>13</a:t>
            </a:fld>
            <a:endParaRPr lang="it-IT" smtClean="0"/>
          </a:p>
        </p:txBody>
      </p:sp>
      <p:sp>
        <p:nvSpPr>
          <p:cNvPr id="10242" name="Rectangle 2"/>
          <p:cNvSpPr>
            <a:spLocks noGrp="1" noChangeArrowheads="1"/>
          </p:cNvSpPr>
          <p:nvPr>
            <p:ph type="title"/>
          </p:nvPr>
        </p:nvSpPr>
        <p:spPr>
          <a:xfrm>
            <a:off x="685800" y="381000"/>
            <a:ext cx="8458200" cy="762000"/>
          </a:xfrm>
        </p:spPr>
        <p:txBody>
          <a:bodyPr/>
          <a:lstStyle/>
          <a:p>
            <a:pPr eaLnBrk="1" hangingPunct="1">
              <a:defRPr/>
            </a:pPr>
            <a:r>
              <a:rPr lang="it-IT" sz="3600" b="1" smtClean="0">
                <a:solidFill>
                  <a:srgbClr val="CF1D1D"/>
                </a:solidFill>
              </a:rPr>
              <a:t> </a:t>
            </a:r>
            <a:r>
              <a:rPr lang="it-IT" sz="3600" b="1" smtClean="0">
                <a:solidFill>
                  <a:srgbClr val="CF1D1D"/>
                </a:solidFill>
                <a:effectLst>
                  <a:outerShdw blurRad="38100" dist="38100" dir="2700000" algn="tl">
                    <a:srgbClr val="C0C0C0"/>
                  </a:outerShdw>
                </a:effectLst>
              </a:rPr>
              <a:t>Carattere: </a:t>
            </a:r>
            <a:r>
              <a:rPr lang="it-IT" sz="6000" b="1" smtClean="0">
                <a:solidFill>
                  <a:srgbClr val="CF1D1D"/>
                </a:solidFill>
                <a:effectLst>
                  <a:outerShdw blurRad="38100" dist="38100" dir="2700000" algn="tl">
                    <a:srgbClr val="C0C0C0"/>
                  </a:outerShdw>
                </a:effectLst>
              </a:rPr>
              <a:t>d</a:t>
            </a:r>
            <a:r>
              <a:rPr lang="it-IT" sz="5400" b="1" smtClean="0">
                <a:solidFill>
                  <a:srgbClr val="CF1D1D"/>
                </a:solidFill>
                <a:effectLst>
                  <a:outerShdw blurRad="38100" dist="38100" dir="2700000" algn="tl">
                    <a:srgbClr val="C0C0C0"/>
                  </a:outerShdw>
                </a:effectLst>
              </a:rPr>
              <a:t>i</a:t>
            </a:r>
            <a:r>
              <a:rPr lang="it-IT" sz="4800" b="1" smtClean="0">
                <a:solidFill>
                  <a:srgbClr val="CF1D1D"/>
                </a:solidFill>
                <a:effectLst>
                  <a:outerShdw blurRad="38100" dist="38100" dir="2700000" algn="tl">
                    <a:srgbClr val="C0C0C0"/>
                  </a:outerShdw>
                </a:effectLst>
              </a:rPr>
              <a:t>m</a:t>
            </a:r>
            <a:r>
              <a:rPr lang="it-IT" sz="4600" b="1" smtClean="0">
                <a:solidFill>
                  <a:srgbClr val="CF1D1D"/>
                </a:solidFill>
                <a:effectLst>
                  <a:outerShdw blurRad="38100" dist="38100" dir="2700000" algn="tl">
                    <a:srgbClr val="C0C0C0"/>
                  </a:outerShdw>
                </a:effectLst>
              </a:rPr>
              <a:t>e</a:t>
            </a:r>
            <a:r>
              <a:rPr lang="it-IT" b="1" smtClean="0">
                <a:solidFill>
                  <a:srgbClr val="CF1D1D"/>
                </a:solidFill>
                <a:effectLst>
                  <a:outerShdw blurRad="38100" dist="38100" dir="2700000" algn="tl">
                    <a:srgbClr val="C0C0C0"/>
                  </a:outerShdw>
                </a:effectLst>
              </a:rPr>
              <a:t>n</a:t>
            </a:r>
            <a:r>
              <a:rPr lang="it-IT" sz="4200" b="1" smtClean="0">
                <a:solidFill>
                  <a:srgbClr val="CF1D1D"/>
                </a:solidFill>
                <a:effectLst>
                  <a:outerShdw blurRad="38100" dist="38100" dir="2700000" algn="tl">
                    <a:srgbClr val="C0C0C0"/>
                  </a:outerShdw>
                </a:effectLst>
              </a:rPr>
              <a:t>s</a:t>
            </a:r>
            <a:r>
              <a:rPr lang="it-IT" sz="4000" b="1" smtClean="0">
                <a:solidFill>
                  <a:srgbClr val="CF1D1D"/>
                </a:solidFill>
                <a:effectLst>
                  <a:outerShdw blurRad="38100" dist="38100" dir="2700000" algn="tl">
                    <a:srgbClr val="C0C0C0"/>
                  </a:outerShdw>
                </a:effectLst>
              </a:rPr>
              <a:t>i</a:t>
            </a:r>
            <a:r>
              <a:rPr lang="it-IT" sz="3800" b="1" smtClean="0">
                <a:solidFill>
                  <a:srgbClr val="CF1D1D"/>
                </a:solidFill>
                <a:effectLst>
                  <a:outerShdw blurRad="38100" dist="38100" dir="2700000" algn="tl">
                    <a:srgbClr val="C0C0C0"/>
                  </a:outerShdw>
                </a:effectLst>
              </a:rPr>
              <a:t>o</a:t>
            </a:r>
            <a:r>
              <a:rPr lang="it-IT" sz="3600" b="1" smtClean="0">
                <a:solidFill>
                  <a:srgbClr val="CF1D1D"/>
                </a:solidFill>
                <a:effectLst>
                  <a:outerShdw blurRad="38100" dist="38100" dir="2700000" algn="tl">
                    <a:srgbClr val="C0C0C0"/>
                  </a:outerShdw>
                </a:effectLst>
              </a:rPr>
              <a:t>n</a:t>
            </a:r>
            <a:r>
              <a:rPr lang="it-IT" sz="3400" b="1" smtClean="0">
                <a:solidFill>
                  <a:srgbClr val="CF1D1D"/>
                </a:solidFill>
                <a:effectLst>
                  <a:outerShdw blurRad="38100" dist="38100" dir="2700000" algn="tl">
                    <a:srgbClr val="C0C0C0"/>
                  </a:outerShdw>
                </a:effectLst>
              </a:rPr>
              <a:t>e</a:t>
            </a:r>
            <a:r>
              <a:rPr lang="it-IT" sz="3600" b="1" smtClean="0">
                <a:solidFill>
                  <a:srgbClr val="CF1D1D"/>
                </a:solidFill>
                <a:effectLst>
                  <a:outerShdw blurRad="38100" dist="38100" dir="2700000" algn="tl">
                    <a:srgbClr val="C0C0C0"/>
                  </a:outerShdw>
                </a:effectLst>
              </a:rPr>
              <a:t> e </a:t>
            </a:r>
            <a:r>
              <a:rPr lang="it-IT" sz="3600" b="1" smtClean="0">
                <a:solidFill>
                  <a:srgbClr val="3333FF"/>
                </a:solidFill>
                <a:effectLst>
                  <a:outerShdw blurRad="38100" dist="38100" dir="2700000" algn="tl">
                    <a:srgbClr val="C0C0C0"/>
                  </a:outerShdw>
                </a:effectLst>
              </a:rPr>
              <a:t>c</a:t>
            </a:r>
            <a:r>
              <a:rPr lang="it-IT" sz="3600" b="1" smtClean="0">
                <a:solidFill>
                  <a:srgbClr val="CF1D1D"/>
                </a:solidFill>
                <a:effectLst>
                  <a:outerShdw blurRad="38100" dist="38100" dir="2700000" algn="tl">
                    <a:srgbClr val="C0C0C0"/>
                  </a:outerShdw>
                </a:effectLst>
              </a:rPr>
              <a:t>o</a:t>
            </a:r>
            <a:r>
              <a:rPr lang="it-IT" sz="3600" b="1" smtClean="0">
                <a:solidFill>
                  <a:srgbClr val="FF0000"/>
                </a:solidFill>
                <a:effectLst>
                  <a:outerShdw blurRad="38100" dist="38100" dir="2700000" algn="tl">
                    <a:srgbClr val="C0C0C0"/>
                  </a:outerShdw>
                </a:effectLst>
              </a:rPr>
              <a:t>l</a:t>
            </a:r>
            <a:r>
              <a:rPr lang="it-IT" sz="3600" b="1" smtClean="0">
                <a:solidFill>
                  <a:srgbClr val="00FFFF"/>
                </a:solidFill>
                <a:effectLst>
                  <a:outerShdw blurRad="38100" dist="38100" dir="2700000" algn="tl">
                    <a:srgbClr val="C0C0C0"/>
                  </a:outerShdw>
                </a:effectLst>
              </a:rPr>
              <a:t>o</a:t>
            </a:r>
            <a:r>
              <a:rPr lang="it-IT" sz="3600" b="1" smtClean="0">
                <a:solidFill>
                  <a:srgbClr val="0DDF0D"/>
                </a:solidFill>
                <a:effectLst>
                  <a:outerShdw blurRad="38100" dist="38100" dir="2700000" algn="tl">
                    <a:srgbClr val="C0C0C0"/>
                  </a:outerShdw>
                </a:effectLst>
              </a:rPr>
              <a:t>r</a:t>
            </a:r>
            <a:r>
              <a:rPr lang="it-IT" sz="3600" b="1" smtClean="0">
                <a:solidFill>
                  <a:srgbClr val="D254D2"/>
                </a:solidFill>
                <a:effectLst>
                  <a:outerShdw blurRad="38100" dist="38100" dir="2700000" algn="tl">
                    <a:srgbClr val="C0C0C0"/>
                  </a:outerShdw>
                </a:effectLst>
              </a:rPr>
              <a:t>e</a:t>
            </a:r>
          </a:p>
        </p:txBody>
      </p:sp>
      <p:sp>
        <p:nvSpPr>
          <p:cNvPr id="12293" name="Rectangle 3" descr="Rectangle: Click to edit Master text styles&#10;Second level&#10;Third level&#10;Fourth level&#10;Fifth level"/>
          <p:cNvSpPr>
            <a:spLocks noGrp="1" noChangeArrowheads="1"/>
          </p:cNvSpPr>
          <p:nvPr>
            <p:ph type="body" idx="1"/>
          </p:nvPr>
        </p:nvSpPr>
        <p:spPr>
          <a:xfrm>
            <a:off x="304800" y="1524000"/>
            <a:ext cx="8534400" cy="4876800"/>
          </a:xfrm>
        </p:spPr>
        <p:txBody>
          <a:bodyPr/>
          <a:lstStyle/>
          <a:p>
            <a:pPr eaLnBrk="1" hangingPunct="1">
              <a:lnSpc>
                <a:spcPct val="90000"/>
              </a:lnSpc>
              <a:buFont typeface="Wingdings" pitchFamily="2" charset="2"/>
              <a:buNone/>
            </a:pPr>
            <a:r>
              <a:rPr lang="it-IT" sz="1700" smtClean="0"/>
              <a:t>	La scelta del carattere col quale scrivere il testo che compone il sito non sempre è un semplice affare.</a:t>
            </a:r>
            <a:br>
              <a:rPr lang="it-IT" sz="1700" smtClean="0"/>
            </a:br>
            <a:r>
              <a:rPr lang="it-IT" sz="1700" smtClean="0"/>
              <a:t>Il colore dei caratteri non dev'essere troppo acceso e deve avere il maggior contrasto possibile rispetto al colore di sfondo in maniera tale da non disturbare durante la lettura.</a:t>
            </a:r>
            <a:br>
              <a:rPr lang="it-IT" sz="1700" smtClean="0"/>
            </a:br>
            <a:r>
              <a:rPr lang="it-IT" sz="1700" smtClean="0"/>
              <a:t>Per un sito commerciale o dedicato ad un'azienda è consigliabile usare sempre il nero con lo sfondo delle pagine in bianco.</a:t>
            </a:r>
            <a:br>
              <a:rPr lang="it-IT" sz="1700" smtClean="0"/>
            </a:br>
            <a:r>
              <a:rPr lang="it-IT" sz="1700" smtClean="0"/>
              <a:t>La dimensione del carattere è strettamente legata al gusto della persona che crea il sito comunque sarà sufficiente usare misure nè troppo grandi nè troppo piccole.</a:t>
            </a:r>
            <a:br>
              <a:rPr lang="it-IT" sz="1700" smtClean="0"/>
            </a:br>
            <a:r>
              <a:rPr lang="it-IT" sz="1700" smtClean="0"/>
              <a:t>Per impostare le caratteristiche del carattere si usa il tag </a:t>
            </a:r>
            <a:r>
              <a:rPr lang="it-IT" sz="1700" b="1" smtClean="0"/>
              <a:t>&lt;FONT&gt;</a:t>
            </a:r>
            <a:r>
              <a:rPr lang="it-IT" sz="1700" smtClean="0"/>
              <a:t> con la seguente sintassi:</a:t>
            </a:r>
            <a:br>
              <a:rPr lang="it-IT" sz="1700" smtClean="0"/>
            </a:br>
            <a:r>
              <a:rPr lang="it-IT" sz="1700" smtClean="0">
                <a:solidFill>
                  <a:srgbClr val="0000FF"/>
                </a:solidFill>
              </a:rPr>
              <a:t>&lt;FONT FACE="</a:t>
            </a:r>
            <a:r>
              <a:rPr lang="it-IT" sz="1700" smtClean="0">
                <a:solidFill>
                  <a:srgbClr val="990000"/>
                </a:solidFill>
              </a:rPr>
              <a:t>nome del carattere</a:t>
            </a:r>
            <a:r>
              <a:rPr lang="it-IT" sz="1700" smtClean="0">
                <a:solidFill>
                  <a:srgbClr val="0000FF"/>
                </a:solidFill>
              </a:rPr>
              <a:t>" SIZE="</a:t>
            </a:r>
            <a:r>
              <a:rPr lang="it-IT" sz="1700" smtClean="0">
                <a:solidFill>
                  <a:srgbClr val="990000"/>
                </a:solidFill>
              </a:rPr>
              <a:t>valore da 1 a 7</a:t>
            </a:r>
            <a:r>
              <a:rPr lang="it-IT" sz="1700" smtClean="0">
                <a:solidFill>
                  <a:srgbClr val="0000FF"/>
                </a:solidFill>
              </a:rPr>
              <a:t>" COLOR="</a:t>
            </a:r>
            <a:r>
              <a:rPr lang="it-IT" sz="1700" smtClean="0">
                <a:solidFill>
                  <a:srgbClr val="990000"/>
                </a:solidFill>
              </a:rPr>
              <a:t>codice del colore</a:t>
            </a:r>
            <a:r>
              <a:rPr lang="it-IT" sz="1700" smtClean="0">
                <a:solidFill>
                  <a:srgbClr val="0000FF"/>
                </a:solidFill>
              </a:rPr>
              <a:t>"&gt;</a:t>
            </a:r>
            <a:r>
              <a:rPr lang="it-IT" sz="1700" smtClean="0"/>
              <a:t> Testo </a:t>
            </a:r>
            <a:r>
              <a:rPr lang="it-IT" sz="1700" smtClean="0">
                <a:solidFill>
                  <a:srgbClr val="0000FF"/>
                </a:solidFill>
              </a:rPr>
              <a:t>&lt;/FONT&gt;</a:t>
            </a:r>
            <a:r>
              <a:rPr lang="it-IT" sz="1700" b="1" smtClean="0">
                <a:solidFill>
                  <a:srgbClr val="0000FF"/>
                </a:solidFill>
              </a:rPr>
              <a:t/>
            </a:r>
            <a:br>
              <a:rPr lang="it-IT" sz="1700" b="1" smtClean="0">
                <a:solidFill>
                  <a:srgbClr val="0000FF"/>
                </a:solidFill>
              </a:rPr>
            </a:br>
            <a:r>
              <a:rPr lang="it-IT" sz="1700" b="1" smtClean="0">
                <a:solidFill>
                  <a:srgbClr val="0000FF"/>
                </a:solidFill>
              </a:rPr>
              <a:t/>
            </a:r>
            <a:br>
              <a:rPr lang="it-IT" sz="1700" b="1" smtClean="0">
                <a:solidFill>
                  <a:srgbClr val="0000FF"/>
                </a:solidFill>
              </a:rPr>
            </a:br>
            <a:r>
              <a:rPr lang="it-IT" sz="1700" smtClean="0"/>
              <a:t>Per quanto riguarda il carattere è possibile inserirne più di uno separando i loro nomi da una virgola.</a:t>
            </a:r>
            <a:br>
              <a:rPr lang="it-IT" sz="1700" smtClean="0"/>
            </a:br>
            <a:r>
              <a:rPr lang="it-IT" sz="1700" smtClean="0"/>
              <a:t>Esempio: </a:t>
            </a:r>
            <a:r>
              <a:rPr lang="it-IT" sz="1700" smtClean="0">
                <a:solidFill>
                  <a:srgbClr val="0000FF"/>
                </a:solidFill>
              </a:rPr>
              <a:t>... FACE="Arial, Verdana, Optima"...</a:t>
            </a:r>
            <a:r>
              <a:rPr lang="it-IT" sz="1700" smtClean="0"/>
              <a:t/>
            </a:r>
            <a:br>
              <a:rPr lang="it-IT" sz="1700" smtClean="0"/>
            </a:br>
            <a:r>
              <a:rPr lang="it-IT" sz="1700" smtClean="0"/>
              <a:t>Nel caso in cui nessuno di questi parametri sia impostato oppure nessuno dei caratteri è presente nel computer del visitatore, verranno visualizzati i caratteri standard. </a:t>
            </a:r>
          </a:p>
          <a:p>
            <a:pPr eaLnBrk="1" hangingPunct="1">
              <a:lnSpc>
                <a:spcPct val="90000"/>
              </a:lnSpc>
              <a:buFont typeface="Wingdings" pitchFamily="2" charset="2"/>
              <a:buNone/>
            </a:pPr>
            <a:r>
              <a:rPr lang="it-IT" sz="1800" smtClean="0"/>
              <a:t/>
            </a:r>
            <a:br>
              <a:rPr lang="it-IT" sz="1800" smtClean="0"/>
            </a:br>
            <a:endParaRPr lang="it-IT" sz="18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egnaposto piè di pagina 4"/>
          <p:cNvSpPr>
            <a:spLocks noGrp="1"/>
          </p:cNvSpPr>
          <p:nvPr>
            <p:ph type="ftr" sz="quarter" idx="11"/>
          </p:nvPr>
        </p:nvSpPr>
        <p:spPr>
          <a:noFill/>
        </p:spPr>
        <p:txBody>
          <a:bodyPr/>
          <a:lstStyle/>
          <a:p>
            <a:r>
              <a:rPr lang="it-IT" smtClean="0"/>
              <a:t>Prof. Rocco Ciurleo</a:t>
            </a:r>
          </a:p>
        </p:txBody>
      </p:sp>
      <p:sp>
        <p:nvSpPr>
          <p:cNvPr id="13315" name="Segnaposto numero diapositiva 5"/>
          <p:cNvSpPr>
            <a:spLocks noGrp="1"/>
          </p:cNvSpPr>
          <p:nvPr>
            <p:ph type="sldNum" sz="quarter" idx="12"/>
          </p:nvPr>
        </p:nvSpPr>
        <p:spPr>
          <a:noFill/>
        </p:spPr>
        <p:txBody>
          <a:bodyPr/>
          <a:lstStyle/>
          <a:p>
            <a:fld id="{042EF5A9-BB2C-4574-99F7-B23A336C70A4}" type="slidenum">
              <a:rPr lang="it-IT" smtClean="0"/>
              <a:pPr/>
              <a:t>14</a:t>
            </a:fld>
            <a:endParaRPr lang="it-IT" smtClean="0"/>
          </a:p>
        </p:txBody>
      </p:sp>
      <p:sp>
        <p:nvSpPr>
          <p:cNvPr id="13316" name="Rectangle 2"/>
          <p:cNvSpPr>
            <a:spLocks noGrp="1" noChangeArrowheads="1"/>
          </p:cNvSpPr>
          <p:nvPr>
            <p:ph type="title"/>
          </p:nvPr>
        </p:nvSpPr>
        <p:spPr>
          <a:xfrm>
            <a:off x="685800" y="381000"/>
            <a:ext cx="7772400" cy="1143000"/>
          </a:xfrm>
        </p:spPr>
        <p:txBody>
          <a:bodyPr/>
          <a:lstStyle/>
          <a:p>
            <a:pPr eaLnBrk="1" hangingPunct="1"/>
            <a:r>
              <a:rPr lang="it-IT" b="1" smtClean="0">
                <a:solidFill>
                  <a:srgbClr val="CC0000"/>
                </a:solidFill>
              </a:rPr>
              <a:t>Formattare il testo</a:t>
            </a:r>
          </a:p>
        </p:txBody>
      </p:sp>
      <p:sp>
        <p:nvSpPr>
          <p:cNvPr id="13317" name="Rectangle 3" descr="Rectangle: Click to edit Master text styles&#10;Second level&#10;Third level&#10;Fourth level&#10;Fifth level"/>
          <p:cNvSpPr>
            <a:spLocks noGrp="1" noChangeArrowheads="1"/>
          </p:cNvSpPr>
          <p:nvPr>
            <p:ph type="body" idx="1"/>
          </p:nvPr>
        </p:nvSpPr>
        <p:spPr>
          <a:xfrm>
            <a:off x="381000" y="1600200"/>
            <a:ext cx="8382000" cy="4495800"/>
          </a:xfrm>
        </p:spPr>
        <p:txBody>
          <a:bodyPr/>
          <a:lstStyle/>
          <a:p>
            <a:pPr eaLnBrk="1" hangingPunct="1">
              <a:lnSpc>
                <a:spcPct val="90000"/>
              </a:lnSpc>
              <a:buFont typeface="Wingdings" pitchFamily="2" charset="2"/>
              <a:buNone/>
            </a:pPr>
            <a:r>
              <a:rPr lang="it-IT" sz="1600" smtClean="0">
                <a:latin typeface="Arial" charset="0"/>
                <a:cs typeface="Arial" charset="0"/>
              </a:rPr>
              <a:t>     </a:t>
            </a:r>
            <a:r>
              <a:rPr lang="it-IT" sz="1800" b="1" smtClean="0">
                <a:latin typeface="Arial" charset="0"/>
                <a:cs typeface="Arial" charset="0"/>
              </a:rPr>
              <a:t>&lt;B&gt;, &lt;I&gt;, &lt;U&gt;</a:t>
            </a:r>
            <a:r>
              <a:rPr lang="it-IT" sz="1600" smtClean="0">
                <a:latin typeface="Arial" charset="0"/>
                <a:cs typeface="Arial" charset="0"/>
              </a:rPr>
              <a:t> sono tre dei più usati tag di formattazione fisica dell'HTML. Tutti vanno aperti e successivamente richiusi:</a:t>
            </a:r>
            <a:br>
              <a:rPr lang="it-IT" sz="1600" smtClean="0">
                <a:latin typeface="Arial" charset="0"/>
                <a:cs typeface="Arial" charset="0"/>
              </a:rPr>
            </a:br>
            <a:r>
              <a:rPr lang="it-IT" sz="1600" smtClean="0">
                <a:latin typeface="Arial" charset="0"/>
                <a:cs typeface="Arial" charset="0"/>
              </a:rPr>
              <a:t/>
            </a:r>
            <a:br>
              <a:rPr lang="it-IT" sz="1600" smtClean="0">
                <a:latin typeface="Arial" charset="0"/>
                <a:cs typeface="Arial" charset="0"/>
              </a:rPr>
            </a:br>
            <a:r>
              <a:rPr lang="it-IT" sz="1600" b="1" smtClean="0">
                <a:latin typeface="Arial" charset="0"/>
                <a:cs typeface="Arial" charset="0"/>
              </a:rPr>
              <a:t>&lt;B&gt; Testo grassetto &lt;/B&gt;</a:t>
            </a:r>
            <a:r>
              <a:rPr lang="it-IT" sz="1600" smtClean="0">
                <a:latin typeface="Arial" charset="0"/>
                <a:cs typeface="Arial" charset="0"/>
              </a:rPr>
              <a:t/>
            </a:r>
            <a:br>
              <a:rPr lang="it-IT" sz="1600" smtClean="0">
                <a:latin typeface="Arial" charset="0"/>
                <a:cs typeface="Arial" charset="0"/>
              </a:rPr>
            </a:br>
            <a:r>
              <a:rPr lang="it-IT" sz="1600" smtClean="0">
                <a:latin typeface="Arial" charset="0"/>
                <a:cs typeface="Arial" charset="0"/>
              </a:rPr>
              <a:t>Il testo compreso tra questi tag è trasformato in grassetto (la B sta per BOLD).</a:t>
            </a:r>
            <a:br>
              <a:rPr lang="it-IT" sz="1600" smtClean="0">
                <a:latin typeface="Arial" charset="0"/>
                <a:cs typeface="Arial" charset="0"/>
              </a:rPr>
            </a:br>
            <a:r>
              <a:rPr lang="it-IT" sz="1600" smtClean="0">
                <a:latin typeface="Arial" charset="0"/>
                <a:cs typeface="Arial" charset="0"/>
              </a:rPr>
              <a:t/>
            </a:r>
            <a:br>
              <a:rPr lang="it-IT" sz="1600" smtClean="0">
                <a:latin typeface="Arial" charset="0"/>
                <a:cs typeface="Arial" charset="0"/>
              </a:rPr>
            </a:br>
            <a:r>
              <a:rPr lang="it-IT" sz="1600" b="1" smtClean="0">
                <a:latin typeface="Arial" charset="0"/>
                <a:cs typeface="Arial" charset="0"/>
              </a:rPr>
              <a:t>&lt;I&gt; Testo corsivo &lt;/I&gt;</a:t>
            </a:r>
            <a:r>
              <a:rPr lang="it-IT" sz="1600" smtClean="0">
                <a:latin typeface="Arial" charset="0"/>
                <a:cs typeface="Arial" charset="0"/>
              </a:rPr>
              <a:t/>
            </a:r>
            <a:br>
              <a:rPr lang="it-IT" sz="1600" smtClean="0">
                <a:latin typeface="Arial" charset="0"/>
                <a:cs typeface="Arial" charset="0"/>
              </a:rPr>
            </a:br>
            <a:r>
              <a:rPr lang="it-IT" sz="1600" smtClean="0">
                <a:latin typeface="Arial" charset="0"/>
                <a:cs typeface="Arial" charset="0"/>
              </a:rPr>
              <a:t>Il testo compreso tra questi tag è formattato in corsivo (la I sta per ITALIC)</a:t>
            </a:r>
            <a:br>
              <a:rPr lang="it-IT" sz="1600" smtClean="0">
                <a:latin typeface="Arial" charset="0"/>
                <a:cs typeface="Arial" charset="0"/>
              </a:rPr>
            </a:br>
            <a:r>
              <a:rPr lang="it-IT" sz="1600" smtClean="0">
                <a:latin typeface="Arial" charset="0"/>
                <a:cs typeface="Arial" charset="0"/>
              </a:rPr>
              <a:t/>
            </a:r>
            <a:br>
              <a:rPr lang="it-IT" sz="1600" smtClean="0">
                <a:latin typeface="Arial" charset="0"/>
                <a:cs typeface="Arial" charset="0"/>
              </a:rPr>
            </a:br>
            <a:r>
              <a:rPr lang="it-IT" sz="1600" b="1" smtClean="0">
                <a:latin typeface="Arial" charset="0"/>
                <a:cs typeface="Arial" charset="0"/>
              </a:rPr>
              <a:t>&lt;U&gt; Testo sottolineato &lt;/U&gt;</a:t>
            </a:r>
            <a:r>
              <a:rPr lang="it-IT" sz="1600" smtClean="0">
                <a:latin typeface="Arial" charset="0"/>
                <a:cs typeface="Arial" charset="0"/>
              </a:rPr>
              <a:t/>
            </a:r>
            <a:br>
              <a:rPr lang="it-IT" sz="1600" smtClean="0">
                <a:latin typeface="Arial" charset="0"/>
                <a:cs typeface="Arial" charset="0"/>
              </a:rPr>
            </a:br>
            <a:r>
              <a:rPr lang="it-IT" sz="1600" smtClean="0">
                <a:latin typeface="Arial" charset="0"/>
                <a:cs typeface="Arial" charset="0"/>
              </a:rPr>
              <a:t>Il testo compreso tra questi tag è sottolineato pur non essendo un link (la U sta per UNDERLINE).</a:t>
            </a:r>
            <a:br>
              <a:rPr lang="it-IT" sz="1600" smtClean="0">
                <a:latin typeface="Arial" charset="0"/>
                <a:cs typeface="Arial" charset="0"/>
              </a:rPr>
            </a:br>
            <a:endParaRPr lang="it-IT" sz="1600" smtClean="0">
              <a:latin typeface="Arial" charset="0"/>
              <a:cs typeface="Arial" charset="0"/>
            </a:endParaRPr>
          </a:p>
          <a:p>
            <a:pPr eaLnBrk="1" hangingPunct="1">
              <a:lnSpc>
                <a:spcPct val="90000"/>
              </a:lnSpc>
              <a:buFont typeface="Wingdings" pitchFamily="2" charset="2"/>
              <a:buNone/>
            </a:pPr>
            <a:r>
              <a:rPr lang="it-IT" sz="1600" smtClean="0">
                <a:latin typeface="Arial" charset="0"/>
                <a:cs typeface="Arial" charset="0"/>
              </a:rPr>
              <a:t>      Si possono applicare più attributi però bisogna nidificare ogni gruppo di tag all’interno di quello seguente, così:</a:t>
            </a:r>
          </a:p>
          <a:p>
            <a:pPr eaLnBrk="1" hangingPunct="1">
              <a:lnSpc>
                <a:spcPct val="90000"/>
              </a:lnSpc>
              <a:buFont typeface="Wingdings" pitchFamily="2" charset="2"/>
              <a:buNone/>
            </a:pPr>
            <a:r>
              <a:rPr lang="it-IT" sz="1600" smtClean="0">
                <a:latin typeface="Arial" charset="0"/>
                <a:cs typeface="Arial" charset="0"/>
              </a:rPr>
              <a:t>      &lt;B&gt;&lt;I&gt;&lt;U&gt; classe 4 A &lt;/U&gt;&lt;/I&gt;&lt;/B&gt;</a:t>
            </a:r>
          </a:p>
          <a:p>
            <a:pPr eaLnBrk="1" hangingPunct="1">
              <a:lnSpc>
                <a:spcPct val="90000"/>
              </a:lnSpc>
              <a:buFont typeface="Wingdings" pitchFamily="2" charset="2"/>
              <a:buNone/>
            </a:pPr>
            <a:r>
              <a:rPr lang="it-IT" sz="1600" smtClean="0">
                <a:latin typeface="Arial" charset="0"/>
                <a:cs typeface="Arial" charset="0"/>
              </a:rPr>
              <a:t>      Non è importante quale gruppo di tag si trovi nel livello più esterno, l’essenziale è che la nidificazione sia simmetrica</a:t>
            </a:r>
            <a:br>
              <a:rPr lang="it-IT" sz="1600" smtClean="0">
                <a:latin typeface="Arial" charset="0"/>
                <a:cs typeface="Arial" charset="0"/>
              </a:rPr>
            </a:br>
            <a:endParaRPr lang="it-IT" sz="160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egnaposto piè di pagina 4"/>
          <p:cNvSpPr>
            <a:spLocks noGrp="1"/>
          </p:cNvSpPr>
          <p:nvPr>
            <p:ph type="ftr" sz="quarter" idx="11"/>
          </p:nvPr>
        </p:nvSpPr>
        <p:spPr>
          <a:noFill/>
        </p:spPr>
        <p:txBody>
          <a:bodyPr/>
          <a:lstStyle/>
          <a:p>
            <a:r>
              <a:rPr lang="it-IT" smtClean="0"/>
              <a:t>Prof. Rocco Ciurleo</a:t>
            </a:r>
          </a:p>
        </p:txBody>
      </p:sp>
      <p:sp>
        <p:nvSpPr>
          <p:cNvPr id="14339" name="Segnaposto numero diapositiva 5"/>
          <p:cNvSpPr>
            <a:spLocks noGrp="1"/>
          </p:cNvSpPr>
          <p:nvPr>
            <p:ph type="sldNum" sz="quarter" idx="12"/>
          </p:nvPr>
        </p:nvSpPr>
        <p:spPr>
          <a:noFill/>
        </p:spPr>
        <p:txBody>
          <a:bodyPr/>
          <a:lstStyle/>
          <a:p>
            <a:fld id="{9A891A1E-731F-4FDC-9C0D-EF11D6E89081}" type="slidenum">
              <a:rPr lang="it-IT" smtClean="0"/>
              <a:pPr/>
              <a:t>15</a:t>
            </a:fld>
            <a:endParaRPr lang="it-IT" smtClean="0"/>
          </a:p>
        </p:txBody>
      </p:sp>
      <p:sp>
        <p:nvSpPr>
          <p:cNvPr id="2" name="Rectangle 2"/>
          <p:cNvSpPr>
            <a:spLocks noGrp="1" noChangeArrowheads="1"/>
          </p:cNvSpPr>
          <p:nvPr>
            <p:ph type="title"/>
          </p:nvPr>
        </p:nvSpPr>
        <p:spPr>
          <a:xfrm>
            <a:off x="685800" y="304800"/>
            <a:ext cx="7772400" cy="1143000"/>
          </a:xfrm>
        </p:spPr>
        <p:txBody>
          <a:bodyPr/>
          <a:lstStyle/>
          <a:p>
            <a:pPr eaLnBrk="1" hangingPunct="1">
              <a:defRPr/>
            </a:pPr>
            <a:r>
              <a:rPr lang="it-IT" b="1" smtClean="0">
                <a:solidFill>
                  <a:srgbClr val="CC0000"/>
                </a:solidFill>
                <a:effectLst>
                  <a:outerShdw blurRad="38100" dist="38100" dir="2700000" algn="tl">
                    <a:srgbClr val="C0C0C0"/>
                  </a:outerShdw>
                </a:effectLst>
              </a:rPr>
              <a:t>Sfondo:</a:t>
            </a:r>
            <a:r>
              <a:rPr lang="it-IT" b="1" smtClean="0">
                <a:solidFill>
                  <a:srgbClr val="800080"/>
                </a:solidFill>
                <a:effectLst>
                  <a:outerShdw blurRad="38100" dist="38100" dir="2700000" algn="tl">
                    <a:srgbClr val="C0C0C0"/>
                  </a:outerShdw>
                </a:effectLst>
              </a:rPr>
              <a:t> </a:t>
            </a:r>
            <a:r>
              <a:rPr lang="it-IT" b="1" smtClean="0">
                <a:solidFill>
                  <a:srgbClr val="0DDF0D"/>
                </a:solidFill>
                <a:effectLst>
                  <a:outerShdw blurRad="38100" dist="38100" dir="2700000" algn="tl">
                    <a:srgbClr val="C0C0C0"/>
                  </a:outerShdw>
                </a:effectLst>
              </a:rPr>
              <a:t>c</a:t>
            </a:r>
            <a:r>
              <a:rPr lang="it-IT" b="1" smtClean="0">
                <a:solidFill>
                  <a:srgbClr val="D254D2"/>
                </a:solidFill>
                <a:effectLst>
                  <a:outerShdw blurRad="38100" dist="38100" dir="2700000" algn="tl">
                    <a:srgbClr val="C0C0C0"/>
                  </a:outerShdw>
                </a:effectLst>
              </a:rPr>
              <a:t>o</a:t>
            </a:r>
            <a:r>
              <a:rPr lang="it-IT" b="1" smtClean="0">
                <a:solidFill>
                  <a:srgbClr val="FF6600"/>
                </a:solidFill>
                <a:effectLst>
                  <a:outerShdw blurRad="38100" dist="38100" dir="2700000" algn="tl">
                    <a:srgbClr val="C0C0C0"/>
                  </a:outerShdw>
                </a:effectLst>
              </a:rPr>
              <a:t>l</a:t>
            </a:r>
            <a:r>
              <a:rPr lang="it-IT" b="1" smtClean="0">
                <a:solidFill>
                  <a:srgbClr val="3333FF"/>
                </a:solidFill>
                <a:effectLst>
                  <a:outerShdw blurRad="38100" dist="38100" dir="2700000" algn="tl">
                    <a:srgbClr val="C0C0C0"/>
                  </a:outerShdw>
                </a:effectLst>
              </a:rPr>
              <a:t>o</a:t>
            </a:r>
            <a:r>
              <a:rPr lang="it-IT" b="1" smtClean="0">
                <a:solidFill>
                  <a:srgbClr val="00FFFF"/>
                </a:solidFill>
                <a:effectLst>
                  <a:outerShdw blurRad="38100" dist="38100" dir="2700000" algn="tl">
                    <a:srgbClr val="C0C0C0"/>
                  </a:outerShdw>
                </a:effectLst>
              </a:rPr>
              <a:t>r</a:t>
            </a:r>
            <a:r>
              <a:rPr lang="it-IT" b="1" smtClean="0">
                <a:solidFill>
                  <a:srgbClr val="FFFF00"/>
                </a:solidFill>
                <a:effectLst>
                  <a:outerShdw blurRad="38100" dist="38100" dir="2700000" algn="tl">
                    <a:srgbClr val="C0C0C0"/>
                  </a:outerShdw>
                </a:effectLst>
              </a:rPr>
              <a:t>i</a:t>
            </a:r>
            <a:r>
              <a:rPr lang="it-IT" b="1" smtClean="0">
                <a:solidFill>
                  <a:srgbClr val="800080"/>
                </a:solidFill>
                <a:effectLst>
                  <a:outerShdw blurRad="38100" dist="38100" dir="2700000" algn="tl">
                    <a:srgbClr val="C0C0C0"/>
                  </a:outerShdw>
                </a:effectLst>
              </a:rPr>
              <a:t> </a:t>
            </a:r>
            <a:r>
              <a:rPr lang="it-IT" b="1" smtClean="0">
                <a:solidFill>
                  <a:srgbClr val="CC0000"/>
                </a:solidFill>
                <a:effectLst>
                  <a:outerShdw blurRad="38100" dist="38100" dir="2700000" algn="tl">
                    <a:srgbClr val="C0C0C0"/>
                  </a:outerShdw>
                </a:effectLst>
              </a:rPr>
              <a:t>e immagini</a:t>
            </a:r>
          </a:p>
        </p:txBody>
      </p:sp>
      <p:sp>
        <p:nvSpPr>
          <p:cNvPr id="14341" name="Rectangle 3" descr="Rectangle: Click to edit Master text styles&#10;Second level&#10;Third level&#10;Fourth level&#10;Fifth level"/>
          <p:cNvSpPr>
            <a:spLocks noGrp="1" noChangeArrowheads="1"/>
          </p:cNvSpPr>
          <p:nvPr>
            <p:ph type="body" idx="1"/>
          </p:nvPr>
        </p:nvSpPr>
        <p:spPr>
          <a:xfrm>
            <a:off x="228600" y="1600200"/>
            <a:ext cx="8610600" cy="4495800"/>
          </a:xfrm>
        </p:spPr>
        <p:txBody>
          <a:bodyPr/>
          <a:lstStyle/>
          <a:p>
            <a:pPr eaLnBrk="1" hangingPunct="1">
              <a:lnSpc>
                <a:spcPct val="90000"/>
              </a:lnSpc>
              <a:buFont typeface="Wingdings" pitchFamily="2" charset="2"/>
              <a:buNone/>
            </a:pPr>
            <a:r>
              <a:rPr lang="it-IT" sz="1400" smtClean="0"/>
              <a:t>       </a:t>
            </a:r>
            <a:r>
              <a:rPr lang="it-IT" sz="1600" smtClean="0"/>
              <a:t>Durante la costruzione di un sito è possibile scegliere il colore di sfondo delle pagine oppure è possibile scegliere se inserire un'immagine.</a:t>
            </a:r>
            <a:br>
              <a:rPr lang="it-IT" sz="1600" smtClean="0"/>
            </a:br>
            <a:r>
              <a:rPr lang="it-IT" sz="1600" smtClean="0"/>
              <a:t>Il colore di sfondo viene definito nella riga del tag </a:t>
            </a:r>
            <a:r>
              <a:rPr lang="it-IT" sz="1600" b="1" smtClean="0"/>
              <a:t>&lt;BODY&gt;</a:t>
            </a:r>
            <a:r>
              <a:rPr lang="it-IT" sz="1600" smtClean="0"/>
              <a:t>, prima dell'inizio della compilazione del contenuto vero e proprio.</a:t>
            </a:r>
            <a:br>
              <a:rPr lang="it-IT" sz="1600" smtClean="0"/>
            </a:br>
            <a:r>
              <a:rPr lang="it-IT" sz="1600" smtClean="0"/>
              <a:t>La sintassi corretta da usare è: </a:t>
            </a:r>
            <a:br>
              <a:rPr lang="it-IT" sz="1600" smtClean="0"/>
            </a:br>
            <a:r>
              <a:rPr lang="it-IT" sz="1600" b="1" smtClean="0"/>
              <a:t/>
            </a:r>
            <a:br>
              <a:rPr lang="it-IT" sz="1600" b="1" smtClean="0"/>
            </a:br>
            <a:r>
              <a:rPr lang="it-IT" sz="1600" smtClean="0">
                <a:solidFill>
                  <a:srgbClr val="0000FF"/>
                </a:solidFill>
              </a:rPr>
              <a:t>&lt;BODY BGCOLOR="</a:t>
            </a:r>
            <a:r>
              <a:rPr lang="it-IT" sz="1600" smtClean="0">
                <a:solidFill>
                  <a:srgbClr val="990000"/>
                </a:solidFill>
              </a:rPr>
              <a:t>codice del colore</a:t>
            </a:r>
            <a:r>
              <a:rPr lang="it-IT" sz="1600" smtClean="0">
                <a:solidFill>
                  <a:srgbClr val="0000FF"/>
                </a:solidFill>
              </a:rPr>
              <a:t>"&gt;</a:t>
            </a:r>
            <a:r>
              <a:rPr lang="it-IT" sz="1600" b="1" smtClean="0"/>
              <a:t/>
            </a:r>
            <a:br>
              <a:rPr lang="it-IT" sz="1600" b="1" smtClean="0"/>
            </a:br>
            <a:r>
              <a:rPr lang="it-IT" sz="1600" b="1" smtClean="0"/>
              <a:t> esempio:      </a:t>
            </a:r>
            <a:r>
              <a:rPr lang="it-IT" sz="1600" smtClean="0">
                <a:solidFill>
                  <a:srgbClr val="0000FF"/>
                </a:solidFill>
              </a:rPr>
              <a:t>&lt;BODY BGCOLOR="</a:t>
            </a:r>
            <a:r>
              <a:rPr lang="it-IT" sz="1600" b="1" smtClean="0">
                <a:solidFill>
                  <a:srgbClr val="0000FF"/>
                </a:solidFill>
              </a:rPr>
              <a:t>FF0000</a:t>
            </a:r>
            <a:r>
              <a:rPr lang="it-IT" sz="1600" smtClean="0">
                <a:solidFill>
                  <a:srgbClr val="0000FF"/>
                </a:solidFill>
              </a:rPr>
              <a:t>"&gt;</a:t>
            </a:r>
            <a:r>
              <a:rPr lang="it-IT" sz="1600" b="1" smtClean="0"/>
              <a:t/>
            </a:r>
            <a:br>
              <a:rPr lang="it-IT" sz="1600" b="1" smtClean="0"/>
            </a:br>
            <a:r>
              <a:rPr lang="it-IT" sz="1600" b="1" smtClean="0"/>
              <a:t>                                                </a:t>
            </a:r>
            <a:br>
              <a:rPr lang="it-IT" sz="1600" b="1" smtClean="0"/>
            </a:br>
            <a:r>
              <a:rPr lang="it-IT" sz="1600" smtClean="0"/>
              <a:t>Prima di inserire un'immagine come sfondo bisogna prendere qualche piccola precauzione.</a:t>
            </a:r>
            <a:br>
              <a:rPr lang="it-IT" sz="1600" smtClean="0"/>
            </a:br>
            <a:r>
              <a:rPr lang="it-IT" sz="1600" smtClean="0"/>
              <a:t>Prima di tutto l'immagine dovrà essere sfumata perché altrimenti renderà difficile la lettura del testo.</a:t>
            </a:r>
            <a:br>
              <a:rPr lang="it-IT" sz="1600" smtClean="0"/>
            </a:br>
            <a:r>
              <a:rPr lang="it-IT" sz="1600" smtClean="0"/>
              <a:t>Seconda cosa, se l'immagine ha dimensioni minori dello schermo verrà ripetuta più volte fino a ricoprire l'intera dimensione della pagina visualizzata.</a:t>
            </a:r>
            <a:br>
              <a:rPr lang="it-IT" sz="1600" smtClean="0"/>
            </a:br>
            <a:r>
              <a:rPr lang="it-IT" sz="1600" smtClean="0"/>
              <a:t>Per questo motivo è sconsigliabile scegliere questa opzione, a meno che l'immagine non si inserisca come sfondo in una tabella.</a:t>
            </a:r>
            <a:br>
              <a:rPr lang="it-IT" sz="1600" smtClean="0"/>
            </a:br>
            <a:r>
              <a:rPr lang="it-IT" sz="1600" smtClean="0"/>
              <a:t>Per inserire un'immagine come sfondo si deve usare la seguente sintassi:</a:t>
            </a:r>
            <a:br>
              <a:rPr lang="it-IT" sz="1600" smtClean="0"/>
            </a:br>
            <a:r>
              <a:rPr lang="it-IT" sz="1600" smtClean="0">
                <a:solidFill>
                  <a:srgbClr val="0000FF"/>
                </a:solidFill>
              </a:rPr>
              <a:t>&lt;BODY BACKGROUND="</a:t>
            </a:r>
            <a:r>
              <a:rPr lang="it-IT" sz="1600" smtClean="0">
                <a:solidFill>
                  <a:srgbClr val="990000"/>
                </a:solidFill>
              </a:rPr>
              <a:t>percorso della cartella nella quale è salvata e nome dell’immagine</a:t>
            </a:r>
            <a:r>
              <a:rPr lang="it-IT" sz="1600" smtClean="0">
                <a:solidFill>
                  <a:srgbClr val="0000FF"/>
                </a:solidFill>
              </a:rPr>
              <a:t>"&gt;</a:t>
            </a:r>
          </a:p>
          <a:p>
            <a:pPr eaLnBrk="1" hangingPunct="1">
              <a:lnSpc>
                <a:spcPct val="90000"/>
              </a:lnSpc>
              <a:buFont typeface="Wingdings" pitchFamily="2" charset="2"/>
              <a:buNone/>
            </a:pPr>
            <a:r>
              <a:rPr lang="it-IT" sz="1600" b="1" smtClean="0"/>
              <a:t>        Esempio: </a:t>
            </a:r>
            <a:r>
              <a:rPr lang="it-IT" sz="1600" smtClean="0">
                <a:solidFill>
                  <a:srgbClr val="0000FF"/>
                </a:solidFill>
              </a:rPr>
              <a:t>&lt;BODY BACKGROUND=“/documenti/web/sfondo.gif”&gt;</a:t>
            </a:r>
            <a:r>
              <a:rPr lang="it-IT" sz="1400" b="1" smtClean="0"/>
              <a:t> </a:t>
            </a:r>
          </a:p>
          <a:p>
            <a:pPr eaLnBrk="1" hangingPunct="1">
              <a:lnSpc>
                <a:spcPct val="90000"/>
              </a:lnSpc>
              <a:buFont typeface="Wingdings" pitchFamily="2" charset="2"/>
              <a:buNone/>
            </a:pPr>
            <a:r>
              <a:rPr lang="it-IT" sz="1400" smtClean="0"/>
              <a:t/>
            </a:r>
            <a:br>
              <a:rPr lang="it-IT" sz="1400" smtClean="0"/>
            </a:br>
            <a:r>
              <a:rPr lang="it-IT" sz="1400" smtClean="0"/>
              <a:t/>
            </a:r>
            <a:br>
              <a:rPr lang="it-IT" sz="1400" smtClean="0"/>
            </a:br>
            <a:r>
              <a:rPr lang="it-IT" sz="1400" smtClean="0"/>
              <a:t/>
            </a:r>
            <a:br>
              <a:rPr lang="it-IT" sz="1400" smtClean="0"/>
            </a:br>
            <a:r>
              <a:rPr lang="it-IT" sz="1400" smtClean="0"/>
              <a:t/>
            </a:r>
            <a:br>
              <a:rPr lang="it-IT" sz="1400" smtClean="0"/>
            </a:br>
            <a:r>
              <a:rPr lang="it-IT" sz="1400" smtClean="0"/>
              <a:t/>
            </a:r>
            <a:br>
              <a:rPr lang="it-IT" sz="1400" smtClean="0"/>
            </a:br>
            <a:endParaRPr lang="it-IT" sz="1400" smtClean="0"/>
          </a:p>
          <a:p>
            <a:pPr eaLnBrk="1" hangingPunct="1">
              <a:lnSpc>
                <a:spcPct val="90000"/>
              </a:lnSpc>
              <a:buFont typeface="Wingdings" pitchFamily="2" charset="2"/>
              <a:buNone/>
            </a:pPr>
            <a:endParaRPr lang="it-IT" sz="14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egnaposto piè di pagina 4"/>
          <p:cNvSpPr>
            <a:spLocks noGrp="1"/>
          </p:cNvSpPr>
          <p:nvPr>
            <p:ph type="ftr" sz="quarter" idx="11"/>
          </p:nvPr>
        </p:nvSpPr>
        <p:spPr>
          <a:noFill/>
        </p:spPr>
        <p:txBody>
          <a:bodyPr/>
          <a:lstStyle/>
          <a:p>
            <a:r>
              <a:rPr lang="it-IT" smtClean="0"/>
              <a:t>Prof. Rocco Ciurleo</a:t>
            </a:r>
          </a:p>
        </p:txBody>
      </p:sp>
      <p:sp>
        <p:nvSpPr>
          <p:cNvPr id="15363" name="Segnaposto numero diapositiva 5"/>
          <p:cNvSpPr>
            <a:spLocks noGrp="1"/>
          </p:cNvSpPr>
          <p:nvPr>
            <p:ph type="sldNum" sz="quarter" idx="12"/>
          </p:nvPr>
        </p:nvSpPr>
        <p:spPr>
          <a:noFill/>
        </p:spPr>
        <p:txBody>
          <a:bodyPr/>
          <a:lstStyle/>
          <a:p>
            <a:fld id="{8F8964D0-C853-4258-8AD4-3F3512927290}" type="slidenum">
              <a:rPr lang="it-IT" smtClean="0"/>
              <a:pPr/>
              <a:t>16</a:t>
            </a:fld>
            <a:endParaRPr lang="it-IT" smtClean="0"/>
          </a:p>
        </p:txBody>
      </p:sp>
      <p:sp>
        <p:nvSpPr>
          <p:cNvPr id="15364" name="Rectangle 2"/>
          <p:cNvSpPr>
            <a:spLocks noGrp="1" noChangeArrowheads="1"/>
          </p:cNvSpPr>
          <p:nvPr>
            <p:ph type="title"/>
          </p:nvPr>
        </p:nvSpPr>
        <p:spPr>
          <a:xfrm>
            <a:off x="685800" y="381000"/>
            <a:ext cx="7772400" cy="838200"/>
          </a:xfrm>
        </p:spPr>
        <p:txBody>
          <a:bodyPr/>
          <a:lstStyle/>
          <a:p>
            <a:pPr eaLnBrk="1" hangingPunct="1"/>
            <a:r>
              <a:rPr lang="it-IT" sz="4000" b="1" smtClean="0">
                <a:solidFill>
                  <a:srgbClr val="CC0000"/>
                </a:solidFill>
                <a:latin typeface="Verdana" pitchFamily="34" charset="0"/>
              </a:rPr>
              <a:t>Paragrafi e giustificazione</a:t>
            </a:r>
            <a:r>
              <a:rPr lang="it-IT" sz="4000" smtClean="0">
                <a:solidFill>
                  <a:srgbClr val="800080"/>
                </a:solidFill>
              </a:rPr>
              <a:t> </a:t>
            </a:r>
          </a:p>
        </p:txBody>
      </p:sp>
      <p:sp>
        <p:nvSpPr>
          <p:cNvPr id="15365" name="Rectangle 3" descr="Rectangle: Click to edit Master text styles&#10;Second level&#10;Third level&#10;Fourth level&#10;Fifth level"/>
          <p:cNvSpPr>
            <a:spLocks noGrp="1" noChangeArrowheads="1"/>
          </p:cNvSpPr>
          <p:nvPr>
            <p:ph type="body" idx="1"/>
          </p:nvPr>
        </p:nvSpPr>
        <p:spPr>
          <a:xfrm>
            <a:off x="685800" y="1524000"/>
            <a:ext cx="7772400" cy="4572000"/>
          </a:xfrm>
        </p:spPr>
        <p:txBody>
          <a:bodyPr/>
          <a:lstStyle/>
          <a:p>
            <a:pPr eaLnBrk="1" hangingPunct="1">
              <a:lnSpc>
                <a:spcPct val="90000"/>
              </a:lnSpc>
              <a:buFont typeface="Wingdings" pitchFamily="2" charset="2"/>
              <a:buNone/>
            </a:pPr>
            <a:r>
              <a:rPr lang="it-IT" sz="1600" b="1" dirty="0" smtClean="0">
                <a:solidFill>
                  <a:srgbClr val="000080"/>
                </a:solidFill>
                <a:latin typeface="Arial" charset="0"/>
                <a:cs typeface="Arial" charset="0"/>
              </a:rPr>
              <a:t>	Creare paragrafi con &lt;P&gt;</a:t>
            </a:r>
            <a:r>
              <a:rPr lang="it-IT" sz="1600" dirty="0" smtClean="0">
                <a:latin typeface="Arial" charset="0"/>
                <a:cs typeface="Arial" charset="0"/>
              </a:rPr>
              <a:t/>
            </a:r>
            <a:br>
              <a:rPr lang="it-IT" sz="1600" dirty="0" smtClean="0">
                <a:latin typeface="Arial" charset="0"/>
                <a:cs typeface="Arial" charset="0"/>
              </a:rPr>
            </a:br>
            <a:r>
              <a:rPr lang="it-IT" sz="1600" dirty="0" smtClean="0">
                <a:latin typeface="Arial" charset="0"/>
                <a:cs typeface="Arial" charset="0"/>
              </a:rPr>
              <a:t>Il </a:t>
            </a:r>
            <a:r>
              <a:rPr lang="it-IT" sz="1600" dirty="0" err="1" smtClean="0">
                <a:latin typeface="Arial" charset="0"/>
                <a:cs typeface="Arial" charset="0"/>
              </a:rPr>
              <a:t>tag</a:t>
            </a:r>
            <a:r>
              <a:rPr lang="it-IT" sz="1600" dirty="0" smtClean="0">
                <a:latin typeface="Arial" charset="0"/>
                <a:cs typeface="Arial" charset="0"/>
              </a:rPr>
              <a:t> &lt;P&gt; definisce un nuovo paragrafo del testo indicando al browser che lo stesso deve rimanere su una nuova riga ed essere posizionato a destra, a sinistra o al centro. Se non specificato oltre, il </a:t>
            </a:r>
            <a:r>
              <a:rPr lang="it-IT" sz="1600" dirty="0" err="1" smtClean="0">
                <a:latin typeface="Arial" charset="0"/>
                <a:cs typeface="Arial" charset="0"/>
              </a:rPr>
              <a:t>tag</a:t>
            </a:r>
            <a:r>
              <a:rPr lang="it-IT" sz="1600" dirty="0" smtClean="0">
                <a:latin typeface="Arial" charset="0"/>
                <a:cs typeface="Arial" charset="0"/>
              </a:rPr>
              <a:t> &lt;P&gt; allinea il testo di default sulla sinistra. Per indicare altri tipi di posizionamento esistono attributi specifici:</a:t>
            </a:r>
            <a:br>
              <a:rPr lang="it-IT" sz="1600" dirty="0" smtClean="0">
                <a:latin typeface="Arial" charset="0"/>
                <a:cs typeface="Arial" charset="0"/>
              </a:rPr>
            </a:br>
            <a:endParaRPr lang="it-IT" sz="1600" dirty="0" smtClean="0">
              <a:latin typeface="Arial" charset="0"/>
              <a:cs typeface="Arial" charset="0"/>
            </a:endParaRPr>
          </a:p>
          <a:p>
            <a:pPr eaLnBrk="1" hangingPunct="1">
              <a:lnSpc>
                <a:spcPct val="90000"/>
              </a:lnSpc>
              <a:buNone/>
            </a:pPr>
            <a:r>
              <a:rPr lang="it-IT" sz="1600" b="1" dirty="0" smtClean="0">
                <a:latin typeface="Arial" charset="0"/>
                <a:cs typeface="Arial" charset="0"/>
              </a:rPr>
              <a:t>&lt;</a:t>
            </a:r>
            <a:r>
              <a:rPr lang="it-IT" sz="1600" b="1" dirty="0" smtClean="0">
                <a:latin typeface="Arial" charset="0"/>
                <a:cs typeface="Arial" charset="0"/>
              </a:rPr>
              <a:t>P </a:t>
            </a:r>
            <a:r>
              <a:rPr lang="it-IT" sz="1600" b="1" dirty="0" err="1" smtClean="0">
                <a:latin typeface="Arial" charset="0"/>
                <a:cs typeface="Arial" charset="0"/>
              </a:rPr>
              <a:t>ALIGN=left</a:t>
            </a:r>
            <a:r>
              <a:rPr lang="it-IT" sz="1600" b="1" dirty="0" smtClean="0">
                <a:latin typeface="Arial" charset="0"/>
                <a:cs typeface="Arial" charset="0"/>
              </a:rPr>
              <a:t>&gt;</a:t>
            </a:r>
            <a:r>
              <a:rPr lang="it-IT" sz="1600" dirty="0" smtClean="0"/>
              <a:t> testo&lt;/p&gt; </a:t>
            </a:r>
            <a:r>
              <a:rPr lang="it-IT" sz="1600" dirty="0" smtClean="0">
                <a:latin typeface="Arial" charset="0"/>
                <a:cs typeface="Arial" charset="0"/>
              </a:rPr>
              <a:t/>
            </a:r>
            <a:br>
              <a:rPr lang="it-IT" sz="1600" dirty="0" smtClean="0">
                <a:latin typeface="Arial" charset="0"/>
                <a:cs typeface="Arial" charset="0"/>
              </a:rPr>
            </a:br>
            <a:r>
              <a:rPr lang="it-IT" sz="1600" dirty="0" smtClean="0">
                <a:latin typeface="Arial" charset="0"/>
                <a:cs typeface="Arial" charset="0"/>
              </a:rPr>
              <a:t>Definisce un paragrafo e allinea sulla sinistra (</a:t>
            </a:r>
            <a:r>
              <a:rPr lang="it-IT" sz="1600" dirty="0" err="1" smtClean="0">
                <a:latin typeface="Arial" charset="0"/>
                <a:cs typeface="Arial" charset="0"/>
              </a:rPr>
              <a:t>left</a:t>
            </a:r>
            <a:r>
              <a:rPr lang="it-IT" sz="1600" dirty="0" smtClean="0">
                <a:latin typeface="Arial" charset="0"/>
                <a:cs typeface="Arial" charset="0"/>
              </a:rPr>
              <a:t>).</a:t>
            </a:r>
          </a:p>
          <a:p>
            <a:pPr eaLnBrk="1" hangingPunct="1">
              <a:lnSpc>
                <a:spcPct val="90000"/>
              </a:lnSpc>
              <a:buNone/>
            </a:pPr>
            <a:r>
              <a:rPr lang="it-IT" sz="1600" b="1" dirty="0" smtClean="0">
                <a:latin typeface="Arial" charset="0"/>
                <a:cs typeface="Arial" charset="0"/>
              </a:rPr>
              <a:t>&lt;</a:t>
            </a:r>
            <a:r>
              <a:rPr lang="it-IT" sz="1600" b="1" dirty="0" smtClean="0">
                <a:latin typeface="Arial" charset="0"/>
                <a:cs typeface="Arial" charset="0"/>
              </a:rPr>
              <a:t>P </a:t>
            </a:r>
            <a:r>
              <a:rPr lang="it-IT" sz="1600" b="1" dirty="0" err="1" smtClean="0">
                <a:latin typeface="Arial" charset="0"/>
                <a:cs typeface="Arial" charset="0"/>
              </a:rPr>
              <a:t>ALIGN=right</a:t>
            </a:r>
            <a:r>
              <a:rPr lang="it-IT" sz="1600" b="1" dirty="0" smtClean="0">
                <a:latin typeface="Arial" charset="0"/>
                <a:cs typeface="Arial" charset="0"/>
              </a:rPr>
              <a:t>&gt;</a:t>
            </a:r>
            <a:r>
              <a:rPr lang="it-IT" sz="1600" dirty="0" smtClean="0"/>
              <a:t> testo&lt;/p&gt; </a:t>
            </a:r>
            <a:r>
              <a:rPr lang="it-IT" sz="1600" dirty="0" smtClean="0">
                <a:latin typeface="Arial" charset="0"/>
                <a:cs typeface="Arial" charset="0"/>
              </a:rPr>
              <a:t/>
            </a:r>
            <a:br>
              <a:rPr lang="it-IT" sz="1600" dirty="0" smtClean="0">
                <a:latin typeface="Arial" charset="0"/>
                <a:cs typeface="Arial" charset="0"/>
              </a:rPr>
            </a:br>
            <a:r>
              <a:rPr lang="it-IT" sz="1600" dirty="0" smtClean="0">
                <a:latin typeface="Arial" charset="0"/>
                <a:cs typeface="Arial" charset="0"/>
              </a:rPr>
              <a:t>Definisce un paragrafo e allinea sulla destra (right</a:t>
            </a:r>
            <a:r>
              <a:rPr lang="it-IT" sz="1600" dirty="0" smtClean="0">
                <a:latin typeface="Arial" charset="0"/>
                <a:cs typeface="Arial" charset="0"/>
              </a:rPr>
              <a:t>).</a:t>
            </a:r>
          </a:p>
          <a:p>
            <a:pPr eaLnBrk="1" hangingPunct="1">
              <a:lnSpc>
                <a:spcPct val="90000"/>
              </a:lnSpc>
              <a:buNone/>
            </a:pPr>
            <a:r>
              <a:rPr lang="it-IT" sz="1600" b="1" dirty="0" smtClean="0">
                <a:latin typeface="Arial" charset="0"/>
                <a:cs typeface="Arial" charset="0"/>
              </a:rPr>
              <a:t>&lt;</a:t>
            </a:r>
            <a:r>
              <a:rPr lang="it-IT" sz="1600" b="1" dirty="0" smtClean="0">
                <a:latin typeface="Arial" charset="0"/>
                <a:cs typeface="Arial" charset="0"/>
              </a:rPr>
              <a:t>P </a:t>
            </a:r>
            <a:r>
              <a:rPr lang="it-IT" sz="1600" b="1" dirty="0" err="1" smtClean="0">
                <a:latin typeface="Arial" charset="0"/>
                <a:cs typeface="Arial" charset="0"/>
              </a:rPr>
              <a:t>ALIGN=center</a:t>
            </a:r>
            <a:r>
              <a:rPr lang="it-IT" sz="1600" b="1" dirty="0" smtClean="0">
                <a:latin typeface="Arial" charset="0"/>
                <a:cs typeface="Arial" charset="0"/>
              </a:rPr>
              <a:t>&gt;</a:t>
            </a:r>
            <a:r>
              <a:rPr lang="it-IT" sz="1600" dirty="0" smtClean="0"/>
              <a:t> testo&lt;/p&gt; </a:t>
            </a:r>
            <a:r>
              <a:rPr lang="it-IT" sz="1600" dirty="0" smtClean="0">
                <a:latin typeface="Arial" charset="0"/>
                <a:cs typeface="Arial" charset="0"/>
              </a:rPr>
              <a:t/>
            </a:r>
            <a:br>
              <a:rPr lang="it-IT" sz="1600" dirty="0" smtClean="0">
                <a:latin typeface="Arial" charset="0"/>
                <a:cs typeface="Arial" charset="0"/>
              </a:rPr>
            </a:br>
            <a:r>
              <a:rPr lang="it-IT" sz="1600" dirty="0" smtClean="0">
                <a:latin typeface="Arial" charset="0"/>
                <a:cs typeface="Arial" charset="0"/>
              </a:rPr>
              <a:t>Definisce un paragrafo ed allinea al centro (center</a:t>
            </a:r>
            <a:r>
              <a:rPr lang="it-IT" sz="1600" dirty="0" smtClean="0">
                <a:latin typeface="Arial" charset="0"/>
                <a:cs typeface="Arial" charset="0"/>
              </a:rPr>
              <a:t>).</a:t>
            </a:r>
          </a:p>
          <a:p>
            <a:pPr eaLnBrk="1" hangingPunct="1">
              <a:lnSpc>
                <a:spcPct val="90000"/>
              </a:lnSpc>
              <a:buNone/>
            </a:pPr>
            <a:r>
              <a:rPr lang="it-IT" sz="1600" b="1" dirty="0" smtClean="0">
                <a:latin typeface="Arial" charset="0"/>
                <a:cs typeface="Arial" charset="0"/>
              </a:rPr>
              <a:t>&lt;P </a:t>
            </a:r>
            <a:r>
              <a:rPr lang="it-IT" sz="1600" b="1" dirty="0" err="1" smtClean="0">
                <a:latin typeface="Arial" charset="0"/>
                <a:cs typeface="Arial" charset="0"/>
              </a:rPr>
              <a:t>ALIGN=justify</a:t>
            </a:r>
            <a:r>
              <a:rPr lang="it-IT" sz="1600" b="1" dirty="0" smtClean="0">
                <a:latin typeface="Arial" charset="0"/>
                <a:cs typeface="Arial" charset="0"/>
              </a:rPr>
              <a:t>&gt;</a:t>
            </a:r>
            <a:r>
              <a:rPr lang="it-IT" sz="1600" dirty="0" smtClean="0"/>
              <a:t> testo&lt;/p&gt;</a:t>
            </a:r>
            <a:r>
              <a:rPr lang="it-IT" sz="1600" b="1" dirty="0" smtClean="0">
                <a:latin typeface="Arial" charset="0"/>
                <a:cs typeface="Arial" charset="0"/>
              </a:rPr>
              <a:t> </a:t>
            </a:r>
            <a:r>
              <a:rPr lang="it-IT" sz="1600" dirty="0" smtClean="0">
                <a:latin typeface="Arial" charset="0"/>
                <a:cs typeface="Arial" charset="0"/>
              </a:rPr>
              <a:t/>
            </a:r>
            <a:br>
              <a:rPr lang="it-IT" sz="1600" dirty="0" smtClean="0">
                <a:latin typeface="Arial" charset="0"/>
                <a:cs typeface="Arial" charset="0"/>
              </a:rPr>
            </a:br>
            <a:r>
              <a:rPr lang="it-IT" sz="1600" dirty="0" smtClean="0">
                <a:latin typeface="Arial" charset="0"/>
                <a:cs typeface="Arial" charset="0"/>
              </a:rPr>
              <a:t>Definisce un paragrafo giustificato</a:t>
            </a:r>
            <a:br>
              <a:rPr lang="it-IT" sz="1600" dirty="0" smtClean="0">
                <a:latin typeface="Arial" charset="0"/>
                <a:cs typeface="Arial" charset="0"/>
              </a:rPr>
            </a:br>
            <a:r>
              <a:rPr lang="it-IT" sz="1600" b="1" dirty="0" smtClean="0">
                <a:solidFill>
                  <a:srgbClr val="000080"/>
                </a:solidFill>
                <a:latin typeface="Arial" charset="0"/>
                <a:cs typeface="Arial" charset="0"/>
              </a:rPr>
              <a:t>Andare a capo con &lt;BR&gt;</a:t>
            </a:r>
            <a:r>
              <a:rPr lang="it-IT" sz="1600" dirty="0" smtClean="0">
                <a:latin typeface="Arial" charset="0"/>
                <a:cs typeface="Arial" charset="0"/>
              </a:rPr>
              <a:t/>
            </a:r>
            <a:br>
              <a:rPr lang="it-IT" sz="1600" dirty="0" smtClean="0">
                <a:latin typeface="Arial" charset="0"/>
                <a:cs typeface="Arial" charset="0"/>
              </a:rPr>
            </a:br>
            <a:r>
              <a:rPr lang="it-IT" sz="1600" dirty="0" smtClean="0">
                <a:latin typeface="Arial" charset="0"/>
                <a:cs typeface="Arial" charset="0"/>
              </a:rPr>
              <a:t>&lt;BR&gt; è un </a:t>
            </a:r>
            <a:r>
              <a:rPr lang="it-IT" sz="1600" dirty="0" err="1" smtClean="0">
                <a:latin typeface="Arial" charset="0"/>
                <a:cs typeface="Arial" charset="0"/>
              </a:rPr>
              <a:t>tag</a:t>
            </a:r>
            <a:r>
              <a:rPr lang="it-IT" sz="1600" dirty="0" smtClean="0">
                <a:latin typeface="Arial" charset="0"/>
                <a:cs typeface="Arial" charset="0"/>
              </a:rPr>
              <a:t> di interruzione di riga. Ha un funzionamento simile al paragrafo visto in precedenza, ma se ne discosta </a:t>
            </a:r>
            <a:r>
              <a:rPr lang="it-IT" sz="1600" dirty="0" err="1" smtClean="0">
                <a:latin typeface="Arial" charset="0"/>
                <a:cs typeface="Arial" charset="0"/>
              </a:rPr>
              <a:t>perchè</a:t>
            </a:r>
            <a:r>
              <a:rPr lang="it-IT" sz="1600" dirty="0" smtClean="0">
                <a:latin typeface="Arial" charset="0"/>
                <a:cs typeface="Arial" charset="0"/>
              </a:rPr>
              <a:t> non inizia un nuovo paragrafo.</a:t>
            </a:r>
            <a:br>
              <a:rPr lang="it-IT" sz="1600" dirty="0" smtClean="0">
                <a:latin typeface="Arial" charset="0"/>
                <a:cs typeface="Arial" charset="0"/>
              </a:rPr>
            </a:br>
            <a:r>
              <a:rPr lang="it-IT" sz="1600" dirty="0" smtClean="0">
                <a:latin typeface="Arial" charset="0"/>
                <a:cs typeface="Arial" charset="0"/>
              </a:rPr>
              <a:t>In altri termini la sua funzione è simile alla pressione del tasto "invio" della tastiera.</a:t>
            </a:r>
            <a:br>
              <a:rPr lang="it-IT" sz="1600" dirty="0" smtClean="0">
                <a:latin typeface="Arial" charset="0"/>
                <a:cs typeface="Arial" charset="0"/>
              </a:rPr>
            </a:br>
            <a:r>
              <a:rPr lang="it-IT" sz="1600" dirty="0" smtClean="0">
                <a:latin typeface="Arial" charset="0"/>
                <a:cs typeface="Arial" charset="0"/>
              </a:rPr>
              <a:t>Va usato singolarmente senza </a:t>
            </a:r>
            <a:r>
              <a:rPr lang="it-IT" sz="1600" dirty="0" err="1" smtClean="0">
                <a:latin typeface="Arial" charset="0"/>
                <a:cs typeface="Arial" charset="0"/>
              </a:rPr>
              <a:t>tag</a:t>
            </a:r>
            <a:r>
              <a:rPr lang="it-IT" sz="1600" dirty="0" smtClean="0">
                <a:latin typeface="Arial" charset="0"/>
                <a:cs typeface="Arial" charset="0"/>
              </a:rPr>
              <a:t> di chiusura.</a:t>
            </a:r>
            <a:br>
              <a:rPr lang="it-IT" sz="1600" dirty="0" smtClean="0">
                <a:latin typeface="Arial" charset="0"/>
                <a:cs typeface="Arial" charset="0"/>
              </a:rPr>
            </a:br>
            <a:r>
              <a:rPr lang="it-IT" sz="1600" dirty="0" smtClean="0">
                <a:latin typeface="Arial" charset="0"/>
                <a:cs typeface="Arial" charset="0"/>
              </a:rPr>
              <a:t/>
            </a:r>
            <a:br>
              <a:rPr lang="it-IT" sz="1600" dirty="0" smtClean="0">
                <a:latin typeface="Arial" charset="0"/>
                <a:cs typeface="Arial" charset="0"/>
              </a:rPr>
            </a:br>
            <a:endParaRPr lang="it-IT" sz="1600"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egnaposto piè di pagina 4"/>
          <p:cNvSpPr>
            <a:spLocks noGrp="1"/>
          </p:cNvSpPr>
          <p:nvPr>
            <p:ph type="ftr" sz="quarter" idx="11"/>
          </p:nvPr>
        </p:nvSpPr>
        <p:spPr>
          <a:noFill/>
        </p:spPr>
        <p:txBody>
          <a:bodyPr/>
          <a:lstStyle/>
          <a:p>
            <a:r>
              <a:rPr lang="it-IT" smtClean="0"/>
              <a:t>Prof. Rocco Ciurleo</a:t>
            </a:r>
          </a:p>
        </p:txBody>
      </p:sp>
      <p:sp>
        <p:nvSpPr>
          <p:cNvPr id="16387" name="Segnaposto numero diapositiva 5"/>
          <p:cNvSpPr>
            <a:spLocks noGrp="1"/>
          </p:cNvSpPr>
          <p:nvPr>
            <p:ph type="sldNum" sz="quarter" idx="12"/>
          </p:nvPr>
        </p:nvSpPr>
        <p:spPr>
          <a:noFill/>
        </p:spPr>
        <p:txBody>
          <a:bodyPr/>
          <a:lstStyle/>
          <a:p>
            <a:fld id="{B8DE8528-4274-401D-8473-954783C7962C}" type="slidenum">
              <a:rPr lang="it-IT" smtClean="0"/>
              <a:pPr/>
              <a:t>17</a:t>
            </a:fld>
            <a:endParaRPr lang="it-IT" smtClean="0"/>
          </a:p>
        </p:txBody>
      </p:sp>
      <p:sp>
        <p:nvSpPr>
          <p:cNvPr id="19458" name="Rectangle 2"/>
          <p:cNvSpPr>
            <a:spLocks noGrp="1" noChangeArrowheads="1"/>
          </p:cNvSpPr>
          <p:nvPr>
            <p:ph type="title"/>
          </p:nvPr>
        </p:nvSpPr>
        <p:spPr/>
        <p:txBody>
          <a:bodyPr/>
          <a:lstStyle/>
          <a:p>
            <a:pPr eaLnBrk="1" hangingPunct="1">
              <a:defRPr/>
            </a:pPr>
            <a:r>
              <a:rPr lang="it-IT" b="1" smtClean="0">
                <a:solidFill>
                  <a:srgbClr val="CC0000"/>
                </a:solidFill>
                <a:effectLst>
                  <a:outerShdw blurRad="38100" dist="38100" dir="2700000" algn="tl">
                    <a:srgbClr val="C0C0C0"/>
                  </a:outerShdw>
                </a:effectLst>
                <a:latin typeface="Verdana" pitchFamily="34" charset="0"/>
              </a:rPr>
              <a:t>Elenchi</a:t>
            </a:r>
            <a:r>
              <a:rPr lang="it-IT" b="1" smtClean="0">
                <a:solidFill>
                  <a:srgbClr val="996633"/>
                </a:solidFill>
                <a:effectLst>
                  <a:outerShdw blurRad="38100" dist="38100" dir="2700000" algn="tl">
                    <a:srgbClr val="C0C0C0"/>
                  </a:outerShdw>
                </a:effectLst>
                <a:latin typeface="Verdana" pitchFamily="34" charset="0"/>
              </a:rPr>
              <a:t> </a:t>
            </a:r>
            <a:r>
              <a:rPr lang="it-IT" b="1" smtClean="0">
                <a:solidFill>
                  <a:srgbClr val="CC0000"/>
                </a:solidFill>
                <a:effectLst>
                  <a:outerShdw blurRad="38100" dist="38100" dir="2700000" algn="tl">
                    <a:srgbClr val="C0C0C0"/>
                  </a:outerShdw>
                </a:effectLst>
                <a:latin typeface="Verdana" pitchFamily="34" charset="0"/>
              </a:rPr>
              <a:t>Numerati</a:t>
            </a:r>
            <a:r>
              <a:rPr lang="it-IT" b="1" smtClean="0">
                <a:solidFill>
                  <a:srgbClr val="CC0000"/>
                </a:solidFill>
                <a:latin typeface="Verdana" pitchFamily="34" charset="0"/>
              </a:rPr>
              <a:t> </a:t>
            </a:r>
          </a:p>
        </p:txBody>
      </p:sp>
      <p:sp>
        <p:nvSpPr>
          <p:cNvPr id="16389" name="Rectangle 3" descr="Rectangle: Click to edit Master text styles&#10;Second level&#10;Third level&#10;Fourth level&#10;Fifth level"/>
          <p:cNvSpPr>
            <a:spLocks noGrp="1" noChangeArrowheads="1"/>
          </p:cNvSpPr>
          <p:nvPr>
            <p:ph type="body" idx="1"/>
          </p:nvPr>
        </p:nvSpPr>
        <p:spPr/>
        <p:txBody>
          <a:bodyPr/>
          <a:lstStyle/>
          <a:p>
            <a:pPr eaLnBrk="1" hangingPunct="1">
              <a:buFont typeface="Wingdings" pitchFamily="2" charset="2"/>
              <a:buNone/>
            </a:pPr>
            <a:r>
              <a:rPr lang="it-IT" sz="1800" smtClean="0">
                <a:latin typeface="Arial" charset="0"/>
                <a:cs typeface="Arial" charset="0"/>
              </a:rPr>
              <a:t>     Gli elenchi ordinati (numerati) sono costituiti da un singolo tag di apertura e chiusura </a:t>
            </a:r>
            <a:r>
              <a:rPr lang="it-IT" sz="1800" b="1" smtClean="0">
                <a:latin typeface="Arial" charset="0"/>
                <a:cs typeface="Arial" charset="0"/>
              </a:rPr>
              <a:t>&lt;OL&gt;&lt;/OL&gt;</a:t>
            </a:r>
            <a:r>
              <a:rPr lang="it-IT" sz="1800" smtClean="0">
                <a:latin typeface="Arial" charset="0"/>
                <a:cs typeface="Arial" charset="0"/>
              </a:rPr>
              <a:t> e tanti tag di apertura per quante sono le voci di menu </a:t>
            </a:r>
            <a:r>
              <a:rPr lang="it-IT" sz="1800" b="1" smtClean="0">
                <a:latin typeface="Arial" charset="0"/>
                <a:cs typeface="Arial" charset="0"/>
              </a:rPr>
              <a:t>&lt;LI&gt;</a:t>
            </a:r>
            <a:r>
              <a:rPr lang="it-IT" sz="1800" smtClean="0">
                <a:latin typeface="Arial" charset="0"/>
                <a:cs typeface="Arial" charset="0"/>
              </a:rPr>
              <a:t>. Questa è la corretta sintassi per creare elenchi ordinati:</a:t>
            </a:r>
            <a:br>
              <a:rPr lang="it-IT" sz="1800" smtClean="0">
                <a:latin typeface="Arial" charset="0"/>
                <a:cs typeface="Arial" charset="0"/>
              </a:rPr>
            </a:br>
            <a:r>
              <a:rPr lang="it-IT" sz="1800" b="1" smtClean="0">
                <a:latin typeface="Arial" charset="0"/>
                <a:cs typeface="Arial" charset="0"/>
              </a:rPr>
              <a:t>&lt;OL&gt;</a:t>
            </a:r>
            <a:br>
              <a:rPr lang="it-IT" sz="1800" b="1" smtClean="0">
                <a:latin typeface="Arial" charset="0"/>
                <a:cs typeface="Arial" charset="0"/>
              </a:rPr>
            </a:br>
            <a:r>
              <a:rPr lang="it-IT" sz="1800" b="1" smtClean="0">
                <a:latin typeface="Arial" charset="0"/>
                <a:cs typeface="Arial" charset="0"/>
              </a:rPr>
              <a:t>&lt;LI&gt; Prima voce di menu</a:t>
            </a:r>
            <a:br>
              <a:rPr lang="it-IT" sz="1800" b="1" smtClean="0">
                <a:latin typeface="Arial" charset="0"/>
                <a:cs typeface="Arial" charset="0"/>
              </a:rPr>
            </a:br>
            <a:r>
              <a:rPr lang="it-IT" sz="1800" b="1" smtClean="0">
                <a:latin typeface="Arial" charset="0"/>
                <a:cs typeface="Arial" charset="0"/>
              </a:rPr>
              <a:t>&lt;LI&gt; Seconda voce di menu</a:t>
            </a:r>
            <a:br>
              <a:rPr lang="it-IT" sz="1800" b="1" smtClean="0">
                <a:latin typeface="Arial" charset="0"/>
                <a:cs typeface="Arial" charset="0"/>
              </a:rPr>
            </a:br>
            <a:r>
              <a:rPr lang="it-IT" sz="1800" b="1" smtClean="0">
                <a:latin typeface="Arial" charset="0"/>
                <a:cs typeface="Arial" charset="0"/>
              </a:rPr>
              <a:t>&lt;LI&gt; Terza voce di menu</a:t>
            </a:r>
            <a:br>
              <a:rPr lang="it-IT" sz="1800" b="1" smtClean="0">
                <a:latin typeface="Arial" charset="0"/>
                <a:cs typeface="Arial" charset="0"/>
              </a:rPr>
            </a:br>
            <a:r>
              <a:rPr lang="it-IT" sz="1800" b="1" smtClean="0">
                <a:latin typeface="Arial" charset="0"/>
                <a:cs typeface="Arial" charset="0"/>
              </a:rPr>
              <a:t>&lt;/OL&gt;</a:t>
            </a:r>
            <a:br>
              <a:rPr lang="it-IT" sz="1800" b="1" smtClean="0">
                <a:latin typeface="Arial" charset="0"/>
                <a:cs typeface="Arial" charset="0"/>
              </a:rPr>
            </a:br>
            <a:r>
              <a:rPr lang="it-IT" sz="1800" b="1" smtClean="0">
                <a:latin typeface="Arial" charset="0"/>
                <a:cs typeface="Arial" charset="0"/>
              </a:rPr>
              <a:t/>
            </a:r>
            <a:br>
              <a:rPr lang="it-IT" sz="1800" b="1" smtClean="0">
                <a:latin typeface="Arial" charset="0"/>
                <a:cs typeface="Arial" charset="0"/>
              </a:rPr>
            </a:br>
            <a:endParaRPr lang="it-IT" sz="1000" b="1" smtClean="0">
              <a:latin typeface="Arial" charset="0"/>
              <a:cs typeface="Arial" charset="0"/>
            </a:endParaRPr>
          </a:p>
        </p:txBody>
      </p:sp>
      <p:graphicFrame>
        <p:nvGraphicFramePr>
          <p:cNvPr id="19482" name="Group 26"/>
          <p:cNvGraphicFramePr>
            <a:graphicFrameLocks noGrp="1"/>
          </p:cNvGraphicFramePr>
          <p:nvPr/>
        </p:nvGraphicFramePr>
        <p:xfrm>
          <a:off x="1219200" y="4724400"/>
          <a:ext cx="6629400" cy="1444752"/>
        </p:xfrm>
        <a:graphic>
          <a:graphicData uri="http://schemas.openxmlformats.org/drawingml/2006/table">
            <a:tbl>
              <a:tblPr/>
              <a:tblGrid>
                <a:gridCol w="3314700"/>
                <a:gridCol w="3314700"/>
              </a:tblGrid>
              <a:tr h="812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200" b="0" i="0" u="none" strike="noStrike" cap="none" normalizeH="0" baseline="0" smtClean="0">
                          <a:ln>
                            <a:noFill/>
                          </a:ln>
                          <a:solidFill>
                            <a:schemeClr val="tx1"/>
                          </a:solidFill>
                          <a:effectLst/>
                          <a:latin typeface="Arial" charset="0"/>
                          <a:cs typeface="Arial" charset="0"/>
                        </a:rPr>
                        <a:t>Indicizzazione alfabetica maiuscola:</a:t>
                      </a:r>
                      <a:br>
                        <a:rPr kumimoji="0" lang="it-IT" sz="1200" b="0"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&lt;OL TYPE=A&gt;</a:t>
                      </a:r>
                      <a:br>
                        <a:rPr kumimoji="0" lang="it-IT" sz="1200" b="1"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200" b="0" i="0" u="none" strike="noStrike" cap="none" normalizeH="0" baseline="0" smtClean="0">
                          <a:ln>
                            <a:noFill/>
                          </a:ln>
                          <a:solidFill>
                            <a:schemeClr val="tx1"/>
                          </a:solidFill>
                          <a:effectLst/>
                          <a:latin typeface="Arial" charset="0"/>
                          <a:cs typeface="Arial" charset="0"/>
                        </a:rPr>
                        <a:t>Indicizzazione alfabetica minuscola:</a:t>
                      </a:r>
                      <a:br>
                        <a:rPr kumimoji="0" lang="it-IT" sz="1200" b="0"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&lt;OL TYPE=a&gt;</a:t>
                      </a:r>
                      <a:br>
                        <a:rPr kumimoji="0" lang="it-IT" sz="1200" b="1"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it-IT" sz="12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200" b="0" i="0" u="none" strike="noStrike" cap="none" normalizeH="0" baseline="0" smtClean="0">
                          <a:ln>
                            <a:noFill/>
                          </a:ln>
                          <a:solidFill>
                            <a:schemeClr val="tx1"/>
                          </a:solidFill>
                          <a:effectLst/>
                          <a:latin typeface="Arial" charset="0"/>
                          <a:cs typeface="Arial" charset="0"/>
                        </a:rPr>
                        <a:t>Indicizzazione con numeri romani maiuscoli:</a:t>
                      </a:r>
                      <a:br>
                        <a:rPr kumimoji="0" lang="it-IT" sz="1200" b="0"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&lt;OL TYPE=I&gt;</a:t>
                      </a:r>
                      <a:br>
                        <a:rPr kumimoji="0" lang="it-IT" sz="1200" b="1"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200" b="0" i="0" u="none" strike="noStrike" cap="none" normalizeH="0" baseline="0" smtClean="0">
                          <a:ln>
                            <a:noFill/>
                          </a:ln>
                          <a:solidFill>
                            <a:schemeClr val="tx1"/>
                          </a:solidFill>
                          <a:effectLst/>
                          <a:latin typeface="Arial" charset="0"/>
                          <a:cs typeface="Arial" charset="0"/>
                        </a:rPr>
                        <a:t>Indicizzazione con numeri romani minuscoli:</a:t>
                      </a:r>
                      <a:br>
                        <a:rPr kumimoji="0" lang="it-IT" sz="1200" b="0"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&lt;OL TYPE=i&gt;</a:t>
                      </a:r>
                      <a:br>
                        <a:rPr kumimoji="0" lang="it-IT" sz="1200" b="1" i="0" u="none" strike="noStrike" cap="none" normalizeH="0" baseline="0" smtClean="0">
                          <a:ln>
                            <a:noFill/>
                          </a:ln>
                          <a:solidFill>
                            <a:schemeClr val="tx1"/>
                          </a:solidFill>
                          <a:effectLst/>
                          <a:latin typeface="Arial" charset="0"/>
                          <a:cs typeface="Arial" charset="0"/>
                        </a:rPr>
                      </a:br>
                      <a:r>
                        <a:rPr kumimoji="0" lang="it-IT" sz="1200" b="1"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egnaposto piè di pagina 4"/>
          <p:cNvSpPr>
            <a:spLocks noGrp="1"/>
          </p:cNvSpPr>
          <p:nvPr>
            <p:ph type="ftr" sz="quarter" idx="11"/>
          </p:nvPr>
        </p:nvSpPr>
        <p:spPr>
          <a:noFill/>
        </p:spPr>
        <p:txBody>
          <a:bodyPr/>
          <a:lstStyle/>
          <a:p>
            <a:r>
              <a:rPr lang="it-IT" smtClean="0"/>
              <a:t>Prof. Rocco Ciurleo</a:t>
            </a:r>
          </a:p>
        </p:txBody>
      </p:sp>
      <p:sp>
        <p:nvSpPr>
          <p:cNvPr id="17411" name="Segnaposto numero diapositiva 5"/>
          <p:cNvSpPr>
            <a:spLocks noGrp="1"/>
          </p:cNvSpPr>
          <p:nvPr>
            <p:ph type="sldNum" sz="quarter" idx="12"/>
          </p:nvPr>
        </p:nvSpPr>
        <p:spPr>
          <a:noFill/>
        </p:spPr>
        <p:txBody>
          <a:bodyPr/>
          <a:lstStyle/>
          <a:p>
            <a:fld id="{F70EFB7B-F181-473F-8692-7864E9695DE3}" type="slidenum">
              <a:rPr lang="it-IT" smtClean="0"/>
              <a:pPr/>
              <a:t>18</a:t>
            </a:fld>
            <a:endParaRPr lang="it-IT" smtClean="0"/>
          </a:p>
        </p:txBody>
      </p:sp>
      <p:sp>
        <p:nvSpPr>
          <p:cNvPr id="20482" name="Rectangle 2"/>
          <p:cNvSpPr>
            <a:spLocks noGrp="1" noChangeArrowheads="1"/>
          </p:cNvSpPr>
          <p:nvPr>
            <p:ph type="title"/>
          </p:nvPr>
        </p:nvSpPr>
        <p:spPr>
          <a:xfrm>
            <a:off x="685800" y="228600"/>
            <a:ext cx="7772400" cy="1143000"/>
          </a:xfrm>
        </p:spPr>
        <p:txBody>
          <a:bodyPr/>
          <a:lstStyle/>
          <a:p>
            <a:pPr eaLnBrk="1" hangingPunct="1">
              <a:defRPr/>
            </a:pPr>
            <a:r>
              <a:rPr lang="it-IT" b="1" smtClean="0">
                <a:solidFill>
                  <a:srgbClr val="CC0000"/>
                </a:solidFill>
                <a:effectLst>
                  <a:outerShdw blurRad="38100" dist="38100" dir="2700000" algn="tl">
                    <a:srgbClr val="C0C0C0"/>
                  </a:outerShdw>
                </a:effectLst>
                <a:latin typeface="Verdana" pitchFamily="34" charset="0"/>
              </a:rPr>
              <a:t>Elenchi Puntati</a:t>
            </a:r>
            <a:r>
              <a:rPr lang="it-IT" b="1" smtClean="0">
                <a:solidFill>
                  <a:srgbClr val="FFFFFF"/>
                </a:solidFill>
                <a:latin typeface="Verdana" pitchFamily="34" charset="0"/>
              </a:rPr>
              <a:t> </a:t>
            </a:r>
          </a:p>
        </p:txBody>
      </p:sp>
      <p:sp>
        <p:nvSpPr>
          <p:cNvPr id="17413" name="Rectangle 3" descr="Rectangle: Click to edit Master text styles&#10;Second level&#10;Third level&#10;Fourth level&#10;Fifth level"/>
          <p:cNvSpPr>
            <a:spLocks noGrp="1" noChangeArrowheads="1"/>
          </p:cNvSpPr>
          <p:nvPr>
            <p:ph type="body" idx="1"/>
          </p:nvPr>
        </p:nvSpPr>
        <p:spPr>
          <a:xfrm>
            <a:off x="685800" y="1524000"/>
            <a:ext cx="7772400" cy="4572000"/>
          </a:xfrm>
        </p:spPr>
        <p:txBody>
          <a:bodyPr/>
          <a:lstStyle/>
          <a:p>
            <a:pPr eaLnBrk="1" hangingPunct="1">
              <a:buFont typeface="Wingdings" pitchFamily="2" charset="2"/>
              <a:buNone/>
            </a:pPr>
            <a:r>
              <a:rPr lang="it-IT" sz="2000" smtClean="0">
                <a:latin typeface="Arial" charset="0"/>
                <a:cs typeface="Arial" charset="0"/>
              </a:rPr>
              <a:t>     Gli elenchi non ordinati (o puntati) si compongono di un tag unico di apertura e chiusura </a:t>
            </a:r>
            <a:r>
              <a:rPr lang="it-IT" sz="2000" b="1" smtClean="0">
                <a:latin typeface="Arial" charset="0"/>
                <a:cs typeface="Arial" charset="0"/>
              </a:rPr>
              <a:t>&lt;UL&gt;&lt;/UL&gt;</a:t>
            </a:r>
            <a:r>
              <a:rPr lang="it-IT" sz="2000" smtClean="0">
                <a:latin typeface="Arial" charset="0"/>
                <a:cs typeface="Arial" charset="0"/>
              </a:rPr>
              <a:t> e tanti tag di elenco per quante sono le voci da indicizzare </a:t>
            </a:r>
            <a:r>
              <a:rPr lang="it-IT" sz="2000" b="1" smtClean="0">
                <a:latin typeface="Arial" charset="0"/>
                <a:cs typeface="Arial" charset="0"/>
              </a:rPr>
              <a:t>&lt;LI&gt;</a:t>
            </a:r>
            <a:r>
              <a:rPr lang="it-IT" sz="2000" smtClean="0">
                <a:latin typeface="Arial" charset="0"/>
                <a:cs typeface="Arial" charset="0"/>
              </a:rPr>
              <a:t>. La corretta sintassi per definire un elenco puntato è la seguente:</a:t>
            </a:r>
            <a:br>
              <a:rPr lang="it-IT" sz="2000" smtClean="0">
                <a:latin typeface="Arial" charset="0"/>
                <a:cs typeface="Arial" charset="0"/>
              </a:rPr>
            </a:br>
            <a:r>
              <a:rPr lang="it-IT" sz="2000" smtClean="0">
                <a:latin typeface="Arial" charset="0"/>
                <a:cs typeface="Arial" charset="0"/>
              </a:rPr>
              <a:t/>
            </a:r>
            <a:br>
              <a:rPr lang="it-IT" sz="2000" smtClean="0">
                <a:latin typeface="Arial" charset="0"/>
                <a:cs typeface="Arial" charset="0"/>
              </a:rPr>
            </a:br>
            <a:r>
              <a:rPr lang="it-IT" sz="2000" b="1" smtClean="0">
                <a:latin typeface="Arial" charset="0"/>
                <a:cs typeface="Arial" charset="0"/>
              </a:rPr>
              <a:t>&lt;UL&gt;</a:t>
            </a:r>
            <a:br>
              <a:rPr lang="it-IT" sz="2000" b="1" smtClean="0">
                <a:latin typeface="Arial" charset="0"/>
                <a:cs typeface="Arial" charset="0"/>
              </a:rPr>
            </a:br>
            <a:r>
              <a:rPr lang="it-IT" sz="2000" b="1" smtClean="0">
                <a:latin typeface="Arial" charset="0"/>
                <a:cs typeface="Arial" charset="0"/>
              </a:rPr>
              <a:t>&lt;LI&gt; Prima voce di menu</a:t>
            </a:r>
            <a:br>
              <a:rPr lang="it-IT" sz="2000" b="1" smtClean="0">
                <a:latin typeface="Arial" charset="0"/>
                <a:cs typeface="Arial" charset="0"/>
              </a:rPr>
            </a:br>
            <a:r>
              <a:rPr lang="it-IT" sz="2000" b="1" smtClean="0">
                <a:latin typeface="Arial" charset="0"/>
                <a:cs typeface="Arial" charset="0"/>
              </a:rPr>
              <a:t>&lt;LI&gt; Seconda voce di menu</a:t>
            </a:r>
            <a:br>
              <a:rPr lang="it-IT" sz="2000" b="1" smtClean="0">
                <a:latin typeface="Arial" charset="0"/>
                <a:cs typeface="Arial" charset="0"/>
              </a:rPr>
            </a:br>
            <a:r>
              <a:rPr lang="it-IT" sz="2000" b="1" smtClean="0">
                <a:latin typeface="Arial" charset="0"/>
                <a:cs typeface="Arial" charset="0"/>
              </a:rPr>
              <a:t>&lt;LI&gt; Terza voce di menu</a:t>
            </a:r>
            <a:br>
              <a:rPr lang="it-IT" sz="2000" b="1" smtClean="0">
                <a:latin typeface="Arial" charset="0"/>
                <a:cs typeface="Arial" charset="0"/>
              </a:rPr>
            </a:br>
            <a:r>
              <a:rPr lang="it-IT" sz="2000" b="1" smtClean="0">
                <a:latin typeface="Arial" charset="0"/>
                <a:cs typeface="Arial" charset="0"/>
              </a:rPr>
              <a:t>&lt;/UL&gt;</a:t>
            </a:r>
            <a:br>
              <a:rPr lang="it-IT" sz="2000" b="1" smtClean="0">
                <a:latin typeface="Arial" charset="0"/>
                <a:cs typeface="Arial" charset="0"/>
              </a:rPr>
            </a:br>
            <a:r>
              <a:rPr lang="it-IT" sz="2000" b="1" smtClean="0">
                <a:latin typeface="Arial" charset="0"/>
                <a:cs typeface="Arial" charset="0"/>
              </a:rPr>
              <a:t/>
            </a:r>
            <a:br>
              <a:rPr lang="it-IT" sz="2000" b="1" smtClean="0">
                <a:latin typeface="Arial" charset="0"/>
                <a:cs typeface="Arial" charset="0"/>
              </a:rPr>
            </a:br>
            <a:endParaRPr lang="it-IT" sz="2000" b="1" smtClean="0">
              <a:latin typeface="Arial" charset="0"/>
              <a:cs typeface="Arial" charset="0"/>
            </a:endParaRPr>
          </a:p>
        </p:txBody>
      </p:sp>
      <p:graphicFrame>
        <p:nvGraphicFramePr>
          <p:cNvPr id="20503" name="Group 23"/>
          <p:cNvGraphicFramePr>
            <a:graphicFrameLocks noGrp="1"/>
          </p:cNvGraphicFramePr>
          <p:nvPr/>
        </p:nvGraphicFramePr>
        <p:xfrm>
          <a:off x="1447800" y="4648200"/>
          <a:ext cx="6553200" cy="1627632"/>
        </p:xfrm>
        <a:graphic>
          <a:graphicData uri="http://schemas.openxmlformats.org/drawingml/2006/table">
            <a:tbl>
              <a:tblPr/>
              <a:tblGrid>
                <a:gridCol w="3276600"/>
                <a:gridCol w="3276600"/>
              </a:tblGrid>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400" b="0" i="0" u="none" strike="noStrike" cap="none" normalizeH="0" baseline="0" smtClean="0">
                          <a:ln>
                            <a:noFill/>
                          </a:ln>
                          <a:solidFill>
                            <a:schemeClr val="tx1"/>
                          </a:solidFill>
                          <a:effectLst/>
                          <a:latin typeface="Arial" charset="0"/>
                          <a:cs typeface="Arial" charset="0"/>
                        </a:rPr>
                        <a:t>I pallini pieni sono ottenibili con disc:</a:t>
                      </a:r>
                      <a:br>
                        <a:rPr kumimoji="0" lang="it-IT" sz="1400" b="0" i="0" u="none" strike="noStrike" cap="none" normalizeH="0" baseline="0" smtClean="0">
                          <a:ln>
                            <a:noFill/>
                          </a:ln>
                          <a:solidFill>
                            <a:schemeClr val="tx1"/>
                          </a:solidFill>
                          <a:effectLst/>
                          <a:latin typeface="Arial" charset="0"/>
                          <a:cs typeface="Arial" charset="0"/>
                        </a:rPr>
                      </a:br>
                      <a:r>
                        <a:rPr kumimoji="0" lang="it-IT" sz="1400" b="1" i="0" u="none" strike="noStrike" cap="none" normalizeH="0" baseline="0" smtClean="0">
                          <a:ln>
                            <a:noFill/>
                          </a:ln>
                          <a:solidFill>
                            <a:schemeClr val="tx1"/>
                          </a:solidFill>
                          <a:effectLst/>
                          <a:latin typeface="Arial" charset="0"/>
                          <a:cs typeface="Arial" charset="0"/>
                        </a:rPr>
                        <a:t>&lt;UL TYPE=disc&gt;</a:t>
                      </a:r>
                      <a:br>
                        <a:rPr kumimoji="0" lang="it-IT" sz="1400" b="1" i="0" u="none" strike="noStrike" cap="none" normalizeH="0" baseline="0" smtClean="0">
                          <a:ln>
                            <a:noFill/>
                          </a:ln>
                          <a:solidFill>
                            <a:schemeClr val="tx1"/>
                          </a:solidFill>
                          <a:effectLst/>
                          <a:latin typeface="Arial" charset="0"/>
                          <a:cs typeface="Arial" charset="0"/>
                        </a:rPr>
                      </a:br>
                      <a:r>
                        <a:rPr kumimoji="0" lang="it-IT" sz="1400" b="1"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400" b="0" i="0" u="none" strike="noStrike" cap="none" normalizeH="0" baseline="0" smtClean="0">
                          <a:ln>
                            <a:noFill/>
                          </a:ln>
                          <a:solidFill>
                            <a:schemeClr val="tx1"/>
                          </a:solidFill>
                          <a:effectLst/>
                          <a:latin typeface="Arial" charset="0"/>
                          <a:cs typeface="Arial" charset="0"/>
                        </a:rPr>
                        <a:t>L'attributo circle imposta pallini vuoti all'interno:</a:t>
                      </a:r>
                      <a:br>
                        <a:rPr kumimoji="0" lang="it-IT" sz="1400" b="0" i="0" u="none" strike="noStrike" cap="none" normalizeH="0" baseline="0" smtClean="0">
                          <a:ln>
                            <a:noFill/>
                          </a:ln>
                          <a:solidFill>
                            <a:schemeClr val="tx1"/>
                          </a:solidFill>
                          <a:effectLst/>
                          <a:latin typeface="Arial" charset="0"/>
                          <a:cs typeface="Arial" charset="0"/>
                        </a:rPr>
                      </a:br>
                      <a:r>
                        <a:rPr kumimoji="0" lang="it-IT" sz="1400" b="1" i="0" u="none" strike="noStrike" cap="none" normalizeH="0" baseline="0" smtClean="0">
                          <a:ln>
                            <a:noFill/>
                          </a:ln>
                          <a:solidFill>
                            <a:schemeClr val="tx1"/>
                          </a:solidFill>
                          <a:effectLst/>
                          <a:latin typeface="Arial" charset="0"/>
                          <a:cs typeface="Arial" charset="0"/>
                        </a:rPr>
                        <a:t>&lt;UL TYPE=circle&gt;</a:t>
                      </a:r>
                      <a:br>
                        <a:rPr kumimoji="0" lang="it-IT" sz="1400" b="1" i="0" u="none" strike="noStrike" cap="none" normalizeH="0" baseline="0" smtClean="0">
                          <a:ln>
                            <a:noFill/>
                          </a:ln>
                          <a:solidFill>
                            <a:schemeClr val="tx1"/>
                          </a:solidFill>
                          <a:effectLst/>
                          <a:latin typeface="Arial" charset="0"/>
                          <a:cs typeface="Arial" charset="0"/>
                        </a:rPr>
                      </a:br>
                      <a:r>
                        <a:rPr kumimoji="0" lang="it-IT" sz="1400" b="1" i="0" u="none" strike="noStrike" cap="none" normalizeH="0" baseline="0" smtClean="0">
                          <a:ln>
                            <a:noFill/>
                          </a:ln>
                          <a:solidFill>
                            <a:schemeClr val="tx1"/>
                          </a:solidFill>
                          <a:effectLst/>
                          <a:latin typeface="Arial"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it-IT" sz="1400" b="0" i="0" u="none" strike="noStrike" cap="none" normalizeH="0" baseline="0" smtClean="0">
                          <a:ln>
                            <a:noFill/>
                          </a:ln>
                          <a:solidFill>
                            <a:schemeClr val="tx1"/>
                          </a:solidFill>
                          <a:effectLst/>
                          <a:latin typeface="Arial" charset="0"/>
                          <a:cs typeface="Arial" charset="0"/>
                        </a:rPr>
                        <a:t>L'attributo square imposta elenchi definiti da quadratini pieni:</a:t>
                      </a:r>
                      <a:br>
                        <a:rPr kumimoji="0" lang="it-IT" sz="1400" b="0" i="0" u="none" strike="noStrike" cap="none" normalizeH="0" baseline="0" smtClean="0">
                          <a:ln>
                            <a:noFill/>
                          </a:ln>
                          <a:solidFill>
                            <a:schemeClr val="tx1"/>
                          </a:solidFill>
                          <a:effectLst/>
                          <a:latin typeface="Arial" charset="0"/>
                          <a:cs typeface="Arial" charset="0"/>
                        </a:rPr>
                      </a:br>
                      <a:r>
                        <a:rPr kumimoji="0" lang="it-IT" sz="1400" b="1" i="0" u="none" strike="noStrike" cap="none" normalizeH="0" baseline="0" smtClean="0">
                          <a:ln>
                            <a:noFill/>
                          </a:ln>
                          <a:solidFill>
                            <a:schemeClr val="tx1"/>
                          </a:solidFill>
                          <a:effectLst/>
                          <a:latin typeface="Arial" charset="0"/>
                          <a:cs typeface="Arial" charset="0"/>
                        </a:rPr>
                        <a:t>&lt;UL TYPE=square&gt;</a:t>
                      </a:r>
                      <a:br>
                        <a:rPr kumimoji="0" lang="it-IT" sz="1400" b="1" i="0" u="none" strike="noStrike" cap="none" normalizeH="0" baseline="0" smtClean="0">
                          <a:ln>
                            <a:noFill/>
                          </a:ln>
                          <a:solidFill>
                            <a:schemeClr val="tx1"/>
                          </a:solidFill>
                          <a:effectLst/>
                          <a:latin typeface="Arial" charset="0"/>
                          <a:cs typeface="Arial" charset="0"/>
                        </a:rPr>
                      </a:br>
                      <a:r>
                        <a:rPr kumimoji="0" lang="it-IT" sz="1400" b="1"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piè di pagina 4"/>
          <p:cNvSpPr>
            <a:spLocks noGrp="1"/>
          </p:cNvSpPr>
          <p:nvPr>
            <p:ph type="ftr" sz="quarter" idx="11"/>
          </p:nvPr>
        </p:nvSpPr>
        <p:spPr>
          <a:noFill/>
        </p:spPr>
        <p:txBody>
          <a:bodyPr/>
          <a:lstStyle/>
          <a:p>
            <a:r>
              <a:rPr lang="it-IT" smtClean="0"/>
              <a:t>Prof. Rocco Ciurleo</a:t>
            </a:r>
          </a:p>
        </p:txBody>
      </p:sp>
      <p:sp>
        <p:nvSpPr>
          <p:cNvPr id="18435" name="Segnaposto numero diapositiva 5"/>
          <p:cNvSpPr>
            <a:spLocks noGrp="1"/>
          </p:cNvSpPr>
          <p:nvPr>
            <p:ph type="sldNum" sz="quarter" idx="12"/>
          </p:nvPr>
        </p:nvSpPr>
        <p:spPr>
          <a:noFill/>
        </p:spPr>
        <p:txBody>
          <a:bodyPr/>
          <a:lstStyle/>
          <a:p>
            <a:fld id="{1E64E33C-D44A-4542-8010-227BF1DC3EF1}" type="slidenum">
              <a:rPr lang="it-IT" smtClean="0"/>
              <a:pPr/>
              <a:t>19</a:t>
            </a:fld>
            <a:endParaRPr lang="it-IT" smtClean="0"/>
          </a:p>
        </p:txBody>
      </p:sp>
      <p:sp>
        <p:nvSpPr>
          <p:cNvPr id="23554" name="Rectangle 2"/>
          <p:cNvSpPr>
            <a:spLocks noGrp="1" noChangeArrowheads="1"/>
          </p:cNvSpPr>
          <p:nvPr>
            <p:ph type="title"/>
          </p:nvPr>
        </p:nvSpPr>
        <p:spPr>
          <a:xfrm>
            <a:off x="685800" y="228600"/>
            <a:ext cx="7772400" cy="1143000"/>
          </a:xfrm>
        </p:spPr>
        <p:txBody>
          <a:bodyPr/>
          <a:lstStyle/>
          <a:p>
            <a:pPr eaLnBrk="1" hangingPunct="1">
              <a:defRPr/>
            </a:pPr>
            <a:r>
              <a:rPr lang="it-IT" b="1" smtClean="0">
                <a:solidFill>
                  <a:srgbClr val="9900CC"/>
                </a:solidFill>
                <a:effectLst>
                  <a:outerShdw blurRad="38100" dist="38100" dir="2700000" algn="tl">
                    <a:srgbClr val="C0C0C0"/>
                  </a:outerShdw>
                </a:effectLst>
              </a:rPr>
              <a:t>Immagini</a:t>
            </a:r>
          </a:p>
        </p:txBody>
      </p:sp>
      <p:sp>
        <p:nvSpPr>
          <p:cNvPr id="18437" name="Rectangle 3" descr="Rectangle: Click to edit Master text styles&#10;Second level&#10;Third level&#10;Fourth level&#10;Fifth level"/>
          <p:cNvSpPr>
            <a:spLocks noGrp="1" noChangeArrowheads="1"/>
          </p:cNvSpPr>
          <p:nvPr>
            <p:ph type="body" idx="1"/>
          </p:nvPr>
        </p:nvSpPr>
        <p:spPr>
          <a:xfrm>
            <a:off x="457200" y="1600200"/>
            <a:ext cx="8458200" cy="4419600"/>
          </a:xfrm>
        </p:spPr>
        <p:txBody>
          <a:bodyPr/>
          <a:lstStyle/>
          <a:p>
            <a:pPr eaLnBrk="1" hangingPunct="1">
              <a:lnSpc>
                <a:spcPct val="90000"/>
              </a:lnSpc>
              <a:buFont typeface="Wingdings" pitchFamily="2" charset="2"/>
              <a:buNone/>
            </a:pPr>
            <a:r>
              <a:rPr lang="it-IT" sz="1600" smtClean="0"/>
              <a:t>	La sintassi corretta per inserire un'immagine in una pagina html è:</a:t>
            </a:r>
            <a:br>
              <a:rPr lang="it-IT" sz="1600" smtClean="0"/>
            </a:br>
            <a:r>
              <a:rPr lang="it-IT" sz="1600" smtClean="0">
                <a:solidFill>
                  <a:srgbClr val="0000FF"/>
                </a:solidFill>
              </a:rPr>
              <a:t/>
            </a:r>
            <a:br>
              <a:rPr lang="it-IT" sz="1600" smtClean="0">
                <a:solidFill>
                  <a:srgbClr val="0000FF"/>
                </a:solidFill>
              </a:rPr>
            </a:br>
            <a:r>
              <a:rPr lang="it-IT" sz="1600" smtClean="0">
                <a:solidFill>
                  <a:srgbClr val="0000FF"/>
                </a:solidFill>
              </a:rPr>
              <a:t>&lt;IMG SRC="</a:t>
            </a:r>
            <a:r>
              <a:rPr lang="it-IT" sz="1600" smtClean="0">
                <a:solidFill>
                  <a:srgbClr val="990000"/>
                </a:solidFill>
              </a:rPr>
              <a:t>percorso e nome dell'immagine con estensione</a:t>
            </a:r>
            <a:r>
              <a:rPr lang="it-IT" sz="1600" smtClean="0">
                <a:solidFill>
                  <a:srgbClr val="0000FF"/>
                </a:solidFill>
              </a:rPr>
              <a:t>" WIDTH="</a:t>
            </a:r>
            <a:r>
              <a:rPr lang="it-IT" sz="1600" smtClean="0">
                <a:solidFill>
                  <a:srgbClr val="990000"/>
                </a:solidFill>
              </a:rPr>
              <a:t>larghezza dell'immagine</a:t>
            </a:r>
            <a:r>
              <a:rPr lang="it-IT" sz="1600" smtClean="0">
                <a:solidFill>
                  <a:srgbClr val="0000FF"/>
                </a:solidFill>
              </a:rPr>
              <a:t>" HEIGHT="</a:t>
            </a:r>
            <a:r>
              <a:rPr lang="it-IT" sz="1600" smtClean="0">
                <a:solidFill>
                  <a:srgbClr val="990000"/>
                </a:solidFill>
              </a:rPr>
              <a:t>altezza dell'immagine</a:t>
            </a:r>
            <a:r>
              <a:rPr lang="it-IT" sz="1600" smtClean="0">
                <a:solidFill>
                  <a:srgbClr val="0000FF"/>
                </a:solidFill>
              </a:rPr>
              <a:t>"&gt;</a:t>
            </a:r>
            <a:r>
              <a:rPr lang="it-IT" sz="1600" b="1" smtClean="0"/>
              <a:t/>
            </a:r>
            <a:br>
              <a:rPr lang="it-IT" sz="1600" b="1" smtClean="0"/>
            </a:br>
            <a:r>
              <a:rPr lang="it-IT" sz="1600" smtClean="0"/>
              <a:t/>
            </a:r>
            <a:br>
              <a:rPr lang="it-IT" sz="1600" smtClean="0"/>
            </a:br>
            <a:r>
              <a:rPr lang="it-IT" sz="1600" smtClean="0"/>
              <a:t>Supponiamo che l'immagine che dobbiamo inserire sia stata salvata col nome di " 5a.gif ", dimensioni pari a 25x50 pixel e sia residente nella cartella " immagini ". In questo caso la sintassi diverrà:</a:t>
            </a:r>
            <a:br>
              <a:rPr lang="it-IT" sz="1600" smtClean="0"/>
            </a:br>
            <a:r>
              <a:rPr lang="it-IT" sz="1600" smtClean="0">
                <a:solidFill>
                  <a:srgbClr val="0000FF"/>
                </a:solidFill>
              </a:rPr>
              <a:t>&lt;IMG SRC="</a:t>
            </a:r>
            <a:r>
              <a:rPr lang="it-IT" sz="1600" smtClean="0">
                <a:solidFill>
                  <a:srgbClr val="990000"/>
                </a:solidFill>
              </a:rPr>
              <a:t>immagini/4a.gif</a:t>
            </a:r>
            <a:r>
              <a:rPr lang="it-IT" sz="1600" smtClean="0">
                <a:solidFill>
                  <a:srgbClr val="0000FF"/>
                </a:solidFill>
              </a:rPr>
              <a:t>" WIDTH="</a:t>
            </a:r>
            <a:r>
              <a:rPr lang="it-IT" sz="1600" smtClean="0">
                <a:solidFill>
                  <a:srgbClr val="990000"/>
                </a:solidFill>
              </a:rPr>
              <a:t>25</a:t>
            </a:r>
            <a:r>
              <a:rPr lang="it-IT" sz="1600" smtClean="0">
                <a:solidFill>
                  <a:srgbClr val="0000FF"/>
                </a:solidFill>
              </a:rPr>
              <a:t>" HEIGHT="</a:t>
            </a:r>
            <a:r>
              <a:rPr lang="it-IT" sz="1600" smtClean="0">
                <a:solidFill>
                  <a:srgbClr val="990000"/>
                </a:solidFill>
              </a:rPr>
              <a:t>50</a:t>
            </a:r>
            <a:r>
              <a:rPr lang="it-IT" sz="1600" smtClean="0">
                <a:solidFill>
                  <a:srgbClr val="0000FF"/>
                </a:solidFill>
              </a:rPr>
              <a:t>"&gt; </a:t>
            </a:r>
            <a:endParaRPr lang="it-IT" sz="1600" smtClean="0"/>
          </a:p>
          <a:p>
            <a:pPr eaLnBrk="1" hangingPunct="1">
              <a:lnSpc>
                <a:spcPct val="90000"/>
              </a:lnSpc>
              <a:buFont typeface="Wingdings" pitchFamily="2" charset="2"/>
              <a:buNone/>
            </a:pPr>
            <a:r>
              <a:rPr lang="it-IT" sz="1600" smtClean="0"/>
              <a:t/>
            </a:r>
            <a:br>
              <a:rPr lang="it-IT" sz="1600" smtClean="0"/>
            </a:br>
            <a:r>
              <a:rPr lang="it-IT" sz="1600" u="sng" smtClean="0"/>
              <a:t>I due formati grafici più usati sul web sono i formati </a:t>
            </a:r>
            <a:r>
              <a:rPr lang="it-IT" sz="1600" b="1" u="sng" smtClean="0"/>
              <a:t>GIF</a:t>
            </a:r>
            <a:r>
              <a:rPr lang="it-IT" sz="1600" u="sng" smtClean="0"/>
              <a:t> e </a:t>
            </a:r>
            <a:r>
              <a:rPr lang="it-IT" sz="1600" b="1" u="sng" smtClean="0"/>
              <a:t>JPG</a:t>
            </a:r>
            <a:r>
              <a:rPr lang="it-IT" sz="1600" u="sng" smtClean="0"/>
              <a:t>.</a:t>
            </a:r>
            <a:br>
              <a:rPr lang="it-IT" sz="1600" u="sng" smtClean="0"/>
            </a:br>
            <a:r>
              <a:rPr lang="it-IT" sz="1800" smtClean="0"/>
              <a:t>Formato GIF</a:t>
            </a:r>
            <a:br>
              <a:rPr lang="it-IT" sz="1800" smtClean="0"/>
            </a:br>
            <a:r>
              <a:rPr lang="it-IT" sz="1200" smtClean="0"/>
              <a:t>Il formato GIF gestisce un massimo di 256 colori compreso il trasparente.</a:t>
            </a:r>
            <a:br>
              <a:rPr lang="it-IT" sz="1200" smtClean="0"/>
            </a:br>
            <a:r>
              <a:rPr lang="it-IT" sz="1200" smtClean="0"/>
              <a:t>Le immagini non vengono compresse, per ridurre il peso si usa la riduzione del numero di colori usati.</a:t>
            </a:r>
            <a:br>
              <a:rPr lang="it-IT" sz="1200" smtClean="0"/>
            </a:br>
            <a:r>
              <a:rPr lang="it-IT" sz="1200" smtClean="0"/>
              <a:t>Le immagini in formato GIF vengono usate prevalentemente per pulsanti, titoli, animazioni.</a:t>
            </a:r>
            <a:br>
              <a:rPr lang="it-IT" sz="1200" smtClean="0"/>
            </a:br>
            <a:r>
              <a:rPr lang="it-IT" sz="1800" smtClean="0"/>
              <a:t>Formato JPG</a:t>
            </a:r>
            <a:br>
              <a:rPr lang="it-IT" sz="1800" smtClean="0"/>
            </a:br>
            <a:r>
              <a:rPr lang="it-IT" sz="1200" smtClean="0"/>
              <a:t>Il formato JPG gestisce un numero illimitato di colori ad eccezione del trasparente.</a:t>
            </a:r>
            <a:br>
              <a:rPr lang="it-IT" sz="1200" smtClean="0"/>
            </a:br>
            <a:r>
              <a:rPr lang="it-IT" sz="1200" smtClean="0"/>
              <a:t>La riduzione del peso dell'immagine viene ottenuta con una compressione della stessa, a discapito della qualita di visualizzazione.</a:t>
            </a:r>
            <a:br>
              <a:rPr lang="it-IT" sz="1200" smtClean="0"/>
            </a:br>
            <a:r>
              <a:rPr lang="it-IT" sz="1200" smtClean="0"/>
              <a:t>Le immagini in formato JPG vengono usate prevalentemente per immagini complesse e molte tonalità di colore (come, ad esempio, scansioni).</a:t>
            </a:r>
            <a:br>
              <a:rPr lang="it-IT" sz="1200" smtClean="0"/>
            </a:br>
            <a:r>
              <a:rPr lang="it-IT" sz="1200" smtClean="0"/>
              <a:t/>
            </a:r>
            <a:br>
              <a:rPr lang="it-IT" sz="1200" smtClean="0"/>
            </a:br>
            <a:endParaRPr lang="it-IT" sz="16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egnaposto piè di pagina 4"/>
          <p:cNvSpPr>
            <a:spLocks noGrp="1"/>
          </p:cNvSpPr>
          <p:nvPr>
            <p:ph type="ftr" sz="quarter" idx="11"/>
          </p:nvPr>
        </p:nvSpPr>
        <p:spPr>
          <a:noFill/>
        </p:spPr>
        <p:txBody>
          <a:bodyPr/>
          <a:lstStyle/>
          <a:p>
            <a:r>
              <a:rPr lang="it-IT" smtClean="0"/>
              <a:t>Prof. Rocco Ciurleo</a:t>
            </a:r>
          </a:p>
        </p:txBody>
      </p:sp>
      <p:sp>
        <p:nvSpPr>
          <p:cNvPr id="4099" name="Segnaposto numero diapositiva 5"/>
          <p:cNvSpPr>
            <a:spLocks noGrp="1"/>
          </p:cNvSpPr>
          <p:nvPr>
            <p:ph type="sldNum" sz="quarter" idx="12"/>
          </p:nvPr>
        </p:nvSpPr>
        <p:spPr>
          <a:noFill/>
        </p:spPr>
        <p:txBody>
          <a:bodyPr/>
          <a:lstStyle/>
          <a:p>
            <a:fld id="{0BD3E205-5354-4F40-8099-774D8F7AD550}" type="slidenum">
              <a:rPr lang="it-IT" smtClean="0"/>
              <a:pPr/>
              <a:t>2</a:t>
            </a:fld>
            <a:endParaRPr lang="it-IT" smtClean="0"/>
          </a:p>
        </p:txBody>
      </p:sp>
      <p:sp>
        <p:nvSpPr>
          <p:cNvPr id="11266" name="Rectangle 2"/>
          <p:cNvSpPr>
            <a:spLocks noGrp="1" noChangeArrowheads="1"/>
          </p:cNvSpPr>
          <p:nvPr>
            <p:ph type="title"/>
          </p:nvPr>
        </p:nvSpPr>
        <p:spPr/>
        <p:txBody>
          <a:bodyPr/>
          <a:lstStyle/>
          <a:p>
            <a:pPr eaLnBrk="1" hangingPunct="1">
              <a:defRPr/>
            </a:pPr>
            <a:r>
              <a:rPr lang="it-IT" b="1" smtClean="0">
                <a:solidFill>
                  <a:srgbClr val="FF0000"/>
                </a:solidFill>
                <a:effectLst>
                  <a:outerShdw blurRad="38100" dist="38100" dir="2700000" algn="tl">
                    <a:srgbClr val="C0C0C0"/>
                  </a:outerShdw>
                </a:effectLst>
                <a:latin typeface="Arial" charset="0"/>
                <a:cs typeface="Arial" charset="0"/>
              </a:rPr>
              <a:t>Cos’è l’HTML</a:t>
            </a:r>
            <a:r>
              <a:rPr lang="it-IT" smtClean="0"/>
              <a:t> </a:t>
            </a:r>
          </a:p>
        </p:txBody>
      </p:sp>
      <p:sp>
        <p:nvSpPr>
          <p:cNvPr id="4101" name="Rectangle 3" descr="Rectangle: Click to edit Master text styles&#10;Second level&#10;Third level&#10;Fourth level&#10;Fifth level"/>
          <p:cNvSpPr>
            <a:spLocks noGrp="1" noChangeArrowheads="1"/>
          </p:cNvSpPr>
          <p:nvPr>
            <p:ph type="body" idx="1"/>
          </p:nvPr>
        </p:nvSpPr>
        <p:spPr/>
        <p:txBody>
          <a:bodyPr/>
          <a:lstStyle/>
          <a:p>
            <a:pPr algn="just" eaLnBrk="1" hangingPunct="1">
              <a:lnSpc>
                <a:spcPct val="90000"/>
              </a:lnSpc>
              <a:buFont typeface="Wingdings" pitchFamily="2" charset="2"/>
              <a:buNone/>
            </a:pPr>
            <a:r>
              <a:rPr lang="it-IT" sz="1800" smtClean="0">
                <a:latin typeface="Arial" charset="0"/>
                <a:cs typeface="Arial" charset="0"/>
              </a:rPr>
              <a:t>	HTML è l'acronimo di </a:t>
            </a:r>
            <a:r>
              <a:rPr lang="it-IT" sz="1800" b="1" smtClean="0">
                <a:latin typeface="Arial" charset="0"/>
                <a:cs typeface="Arial" charset="0"/>
              </a:rPr>
              <a:t>Hypertext Markup Language</a:t>
            </a:r>
            <a:r>
              <a:rPr lang="it-IT" sz="1800" smtClean="0">
                <a:latin typeface="Arial" charset="0"/>
                <a:cs typeface="Arial" charset="0"/>
              </a:rPr>
              <a:t> ("Linguaggio di contrassegno per gli Ipertesti") e non è un linguaggio di programmazione ( C,  C++,  Pascal, Cobol, Java …)</a:t>
            </a:r>
          </a:p>
          <a:p>
            <a:pPr algn="just" eaLnBrk="1" hangingPunct="1">
              <a:lnSpc>
                <a:spcPct val="90000"/>
              </a:lnSpc>
              <a:buFont typeface="Wingdings" pitchFamily="2" charset="2"/>
              <a:buNone/>
            </a:pPr>
            <a:r>
              <a:rPr lang="it-IT" sz="800" smtClean="0">
                <a:latin typeface="Arial" charset="0"/>
                <a:cs typeface="Arial" charset="0"/>
              </a:rPr>
              <a:t/>
            </a:r>
            <a:br>
              <a:rPr lang="it-IT" sz="800" smtClean="0">
                <a:latin typeface="Arial" charset="0"/>
                <a:cs typeface="Arial" charset="0"/>
              </a:rPr>
            </a:br>
            <a:r>
              <a:rPr lang="it-IT" sz="800" smtClean="0">
                <a:latin typeface="Arial" charset="0"/>
                <a:cs typeface="Arial" charset="0"/>
              </a:rPr>
              <a:t/>
            </a:r>
            <a:br>
              <a:rPr lang="it-IT" sz="800" smtClean="0">
                <a:latin typeface="Arial" charset="0"/>
                <a:cs typeface="Arial" charset="0"/>
              </a:rPr>
            </a:br>
            <a:r>
              <a:rPr lang="it-IT" sz="1800" smtClean="0">
                <a:latin typeface="Arial" charset="0"/>
                <a:cs typeface="Arial" charset="0"/>
              </a:rPr>
              <a:t>Si tratta invece di un </a:t>
            </a:r>
            <a:r>
              <a:rPr lang="it-IT" sz="1800" b="1" smtClean="0">
                <a:latin typeface="Arial" charset="0"/>
                <a:cs typeface="Arial" charset="0"/>
              </a:rPr>
              <a:t>linguaggio di contrassegno</a:t>
            </a:r>
            <a:r>
              <a:rPr lang="it-IT" sz="1800" smtClean="0">
                <a:latin typeface="Arial" charset="0"/>
                <a:cs typeface="Arial" charset="0"/>
              </a:rPr>
              <a:t> (o 'di marcatura'), che permette di indicare come disporre gli elementi all'interno di una pagina: le indicazioni vengono date attraverso degli appositi marcatori, detti "</a:t>
            </a:r>
            <a:r>
              <a:rPr lang="it-IT" sz="1800" b="1" smtClean="0">
                <a:latin typeface="Arial" charset="0"/>
                <a:cs typeface="Arial" charset="0"/>
              </a:rPr>
              <a:t>tag</a:t>
            </a:r>
            <a:r>
              <a:rPr lang="it-IT" sz="1800" smtClean="0">
                <a:latin typeface="Arial" charset="0"/>
                <a:cs typeface="Arial" charset="0"/>
              </a:rPr>
              <a:t>".</a:t>
            </a:r>
          </a:p>
          <a:p>
            <a:pPr algn="just" eaLnBrk="1" hangingPunct="1">
              <a:lnSpc>
                <a:spcPct val="90000"/>
              </a:lnSpc>
              <a:buFont typeface="Wingdings" pitchFamily="2" charset="2"/>
              <a:buNone/>
            </a:pPr>
            <a:r>
              <a:rPr lang="it-IT" sz="800" smtClean="0">
                <a:latin typeface="Arial" charset="0"/>
                <a:cs typeface="Arial" charset="0"/>
              </a:rPr>
              <a:t> </a:t>
            </a:r>
            <a:br>
              <a:rPr lang="it-IT" sz="800" smtClean="0">
                <a:latin typeface="Arial" charset="0"/>
                <a:cs typeface="Arial" charset="0"/>
              </a:rPr>
            </a:br>
            <a:r>
              <a:rPr lang="it-IT" sz="800" smtClean="0">
                <a:latin typeface="Arial" charset="0"/>
                <a:cs typeface="Arial" charset="0"/>
              </a:rPr>
              <a:t/>
            </a:r>
            <a:br>
              <a:rPr lang="it-IT" sz="800" smtClean="0">
                <a:latin typeface="Arial" charset="0"/>
                <a:cs typeface="Arial" charset="0"/>
              </a:rPr>
            </a:br>
            <a:r>
              <a:rPr lang="it-IT" sz="1800" smtClean="0">
                <a:latin typeface="Arial" charset="0"/>
                <a:cs typeface="Arial" charset="0"/>
              </a:rPr>
              <a:t>Ciò significa che l'HTML </a:t>
            </a:r>
            <a:r>
              <a:rPr lang="it-IT" sz="1800" b="1" smtClean="0">
                <a:latin typeface="Arial" charset="0"/>
                <a:cs typeface="Arial" charset="0"/>
              </a:rPr>
              <a:t>non ha meccanismi che consentono di prendere delle decisioni</a:t>
            </a:r>
            <a:r>
              <a:rPr lang="it-IT" sz="1800" smtClean="0">
                <a:latin typeface="Arial" charset="0"/>
                <a:cs typeface="Arial" charset="0"/>
              </a:rPr>
              <a:t> ("in questa situazione fai questo, in quest'altra fai quest'altro"), e non è in grado di compiere delle iterazioni ("ripeti questa cosa, finché non succede questo"), né ha altri costrutti propri della programmazione.</a:t>
            </a:r>
          </a:p>
          <a:p>
            <a:pPr algn="just" eaLnBrk="1" hangingPunct="1">
              <a:lnSpc>
                <a:spcPct val="90000"/>
              </a:lnSpc>
              <a:buFont typeface="Wingdings" pitchFamily="2" charset="2"/>
              <a:buNone/>
            </a:pPr>
            <a:r>
              <a:rPr lang="it-IT" sz="2800" smtClean="0">
                <a:latin typeface="Arial" charset="0"/>
                <a:cs typeface="Arial" charset="0"/>
              </a:rPr>
              <a:t> </a:t>
            </a:r>
            <a:br>
              <a:rPr lang="it-IT" sz="2800" smtClean="0">
                <a:latin typeface="Arial" charset="0"/>
                <a:cs typeface="Arial" charset="0"/>
              </a:rPr>
            </a:br>
            <a:endParaRPr lang="it-IT" sz="280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piè di pagina 4"/>
          <p:cNvSpPr>
            <a:spLocks noGrp="1"/>
          </p:cNvSpPr>
          <p:nvPr>
            <p:ph type="ftr" sz="quarter" idx="11"/>
          </p:nvPr>
        </p:nvSpPr>
        <p:spPr>
          <a:noFill/>
        </p:spPr>
        <p:txBody>
          <a:bodyPr/>
          <a:lstStyle/>
          <a:p>
            <a:r>
              <a:rPr lang="it-IT" smtClean="0"/>
              <a:t>Prof. Rocco Ciurleo</a:t>
            </a:r>
          </a:p>
        </p:txBody>
      </p:sp>
      <p:sp>
        <p:nvSpPr>
          <p:cNvPr id="19459" name="Segnaposto numero diapositiva 5"/>
          <p:cNvSpPr>
            <a:spLocks noGrp="1"/>
          </p:cNvSpPr>
          <p:nvPr>
            <p:ph type="sldNum" sz="quarter" idx="12"/>
          </p:nvPr>
        </p:nvSpPr>
        <p:spPr>
          <a:noFill/>
        </p:spPr>
        <p:txBody>
          <a:bodyPr/>
          <a:lstStyle/>
          <a:p>
            <a:fld id="{1E0904AC-44BC-4DC7-A3B7-F111BB047FF4}" type="slidenum">
              <a:rPr lang="it-IT" smtClean="0"/>
              <a:pPr/>
              <a:t>20</a:t>
            </a:fld>
            <a:endParaRPr lang="it-IT" smtClean="0"/>
          </a:p>
        </p:txBody>
      </p:sp>
      <p:sp>
        <p:nvSpPr>
          <p:cNvPr id="24578" name="Rectangle 2"/>
          <p:cNvSpPr>
            <a:spLocks noGrp="1" noChangeArrowheads="1"/>
          </p:cNvSpPr>
          <p:nvPr>
            <p:ph type="title"/>
          </p:nvPr>
        </p:nvSpPr>
        <p:spPr>
          <a:xfrm>
            <a:off x="685800" y="457200"/>
            <a:ext cx="7772400" cy="838200"/>
          </a:xfrm>
        </p:spPr>
        <p:txBody>
          <a:bodyPr/>
          <a:lstStyle/>
          <a:p>
            <a:pPr eaLnBrk="1" hangingPunct="1">
              <a:defRPr/>
            </a:pPr>
            <a:r>
              <a:rPr lang="it-IT" sz="3600" b="1" dirty="0" smtClean="0">
                <a:solidFill>
                  <a:srgbClr val="CC0000"/>
                </a:solidFill>
                <a:effectLst>
                  <a:outerShdw blurRad="38100" dist="38100" dir="2700000" algn="tl">
                    <a:srgbClr val="C0C0C0"/>
                  </a:outerShdw>
                </a:effectLst>
              </a:rPr>
              <a:t>Collegamenti ipertestuali (link)</a:t>
            </a:r>
          </a:p>
        </p:txBody>
      </p:sp>
      <p:sp>
        <p:nvSpPr>
          <p:cNvPr id="19461" name="Rectangle 3" descr="Rectangle: Click to edit Master text styles&#10;Second level&#10;Third level&#10;Fourth level&#10;Fifth level"/>
          <p:cNvSpPr>
            <a:spLocks noGrp="1" noChangeArrowheads="1"/>
          </p:cNvSpPr>
          <p:nvPr>
            <p:ph type="body" idx="1"/>
          </p:nvPr>
        </p:nvSpPr>
        <p:spPr>
          <a:xfrm>
            <a:off x="685800" y="1524000"/>
            <a:ext cx="7772400" cy="4572000"/>
          </a:xfrm>
        </p:spPr>
        <p:txBody>
          <a:bodyPr/>
          <a:lstStyle/>
          <a:p>
            <a:pPr eaLnBrk="1" hangingPunct="1">
              <a:lnSpc>
                <a:spcPct val="90000"/>
              </a:lnSpc>
              <a:buFont typeface="Wingdings" pitchFamily="2" charset="2"/>
              <a:buNone/>
            </a:pPr>
            <a:r>
              <a:rPr lang="it-IT" sz="1600" smtClean="0"/>
              <a:t>	</a:t>
            </a:r>
            <a:r>
              <a:rPr lang="it-IT" sz="2000" smtClean="0"/>
              <a:t>I collegamenti tra le pagine o tra i siti assumono il nome di link.</a:t>
            </a:r>
            <a:br>
              <a:rPr lang="it-IT" sz="2000" smtClean="0"/>
            </a:br>
            <a:r>
              <a:rPr lang="it-IT" sz="2000" smtClean="0"/>
              <a:t>La creazione di un link non comporta niente di particolarmente difficile ma solo tanta attenzione.</a:t>
            </a:r>
            <a:br>
              <a:rPr lang="it-IT" sz="2000" smtClean="0"/>
            </a:br>
            <a:r>
              <a:rPr lang="it-IT" sz="2000" smtClean="0"/>
              <a:t>L'inserimento di una lettera sbagliata o inserire una lettera maiuscola anziché minuscola potrebbe generare un link ad una pagina inesistente e di conseguenza la visualizzazione della pagina d'errore.</a:t>
            </a:r>
            <a:br>
              <a:rPr lang="it-IT" sz="2000" smtClean="0"/>
            </a:br>
            <a:r>
              <a:rPr lang="it-IT" sz="2000" smtClean="0"/>
              <a:t>I link sono identificati dal tag </a:t>
            </a:r>
            <a:r>
              <a:rPr lang="it-IT" sz="2000" smtClean="0">
                <a:solidFill>
                  <a:srgbClr val="0000FF"/>
                </a:solidFill>
              </a:rPr>
              <a:t>&lt;A HREF="</a:t>
            </a:r>
            <a:r>
              <a:rPr lang="it-IT" sz="2000" smtClean="0">
                <a:solidFill>
                  <a:srgbClr val="990000"/>
                </a:solidFill>
              </a:rPr>
              <a:t>indirizzo della pagina</a:t>
            </a:r>
            <a:r>
              <a:rPr lang="it-IT" sz="2000" smtClean="0">
                <a:solidFill>
                  <a:srgbClr val="0000FF"/>
                </a:solidFill>
              </a:rPr>
              <a:t>"&gt;</a:t>
            </a:r>
            <a:r>
              <a:rPr lang="it-IT" sz="2000" smtClean="0"/>
              <a:t> parola o frase da linkare </a:t>
            </a:r>
            <a:r>
              <a:rPr lang="it-IT" sz="2000" smtClean="0">
                <a:solidFill>
                  <a:srgbClr val="0000FF"/>
                </a:solidFill>
              </a:rPr>
              <a:t>&lt;/A&gt;</a:t>
            </a:r>
            <a:r>
              <a:rPr lang="it-IT" sz="2000" smtClean="0"/>
              <a:t>.</a:t>
            </a:r>
            <a:br>
              <a:rPr lang="it-IT" sz="2000" smtClean="0"/>
            </a:br>
            <a:r>
              <a:rPr lang="it-IT" sz="2000" smtClean="0"/>
              <a:t>Mettiamo il caso che siamo interessati a creare un collegamento alla pagina chiamata pagina_2.html.</a:t>
            </a:r>
            <a:br>
              <a:rPr lang="it-IT" sz="2000" smtClean="0"/>
            </a:br>
            <a:r>
              <a:rPr lang="it-IT" sz="2000" smtClean="0"/>
              <a:t>Nel caso in cui ci sia una frase tipo:</a:t>
            </a:r>
            <a:br>
              <a:rPr lang="it-IT" sz="2000" smtClean="0"/>
            </a:br>
            <a:r>
              <a:rPr lang="it-IT" sz="2000" smtClean="0"/>
              <a:t>"pag successiva" </a:t>
            </a:r>
            <a:br>
              <a:rPr lang="it-IT" sz="2000" smtClean="0"/>
            </a:br>
            <a:r>
              <a:rPr lang="it-IT" sz="2000" smtClean="0"/>
              <a:t>il link assumerebbe la sintassi:</a:t>
            </a:r>
            <a:br>
              <a:rPr lang="it-IT" sz="2000" smtClean="0"/>
            </a:br>
            <a:r>
              <a:rPr lang="it-IT" sz="2000" smtClean="0">
                <a:solidFill>
                  <a:srgbClr val="0000FF"/>
                </a:solidFill>
              </a:rPr>
              <a:t/>
            </a:r>
            <a:br>
              <a:rPr lang="it-IT" sz="2000" smtClean="0">
                <a:solidFill>
                  <a:srgbClr val="0000FF"/>
                </a:solidFill>
              </a:rPr>
            </a:br>
            <a:r>
              <a:rPr lang="it-IT" sz="2000" smtClean="0">
                <a:solidFill>
                  <a:srgbClr val="0000FF"/>
                </a:solidFill>
              </a:rPr>
              <a:t>&lt;A HREF="</a:t>
            </a:r>
            <a:r>
              <a:rPr lang="it-IT" sz="2000" smtClean="0">
                <a:solidFill>
                  <a:srgbClr val="990000"/>
                </a:solidFill>
              </a:rPr>
              <a:t>pagina_2.html</a:t>
            </a:r>
            <a:r>
              <a:rPr lang="it-IT" sz="2000" smtClean="0">
                <a:solidFill>
                  <a:srgbClr val="0000FF"/>
                </a:solidFill>
              </a:rPr>
              <a:t>"&gt;pag successiva&lt;/A&gt;</a:t>
            </a:r>
            <a:br>
              <a:rPr lang="it-IT" sz="2000" smtClean="0">
                <a:solidFill>
                  <a:srgbClr val="0000FF"/>
                </a:solidFill>
              </a:rPr>
            </a:br>
            <a:r>
              <a:rPr lang="it-IT" sz="2000" smtClean="0">
                <a:solidFill>
                  <a:srgbClr val="0000FF"/>
                </a:solidFill>
              </a:rPr>
              <a:t/>
            </a:r>
            <a:br>
              <a:rPr lang="it-IT" sz="2000" smtClean="0">
                <a:solidFill>
                  <a:srgbClr val="0000FF"/>
                </a:solidFill>
              </a:rPr>
            </a:br>
            <a:endParaRPr lang="it-IT" sz="2000" smtClean="0"/>
          </a:p>
          <a:p>
            <a:pPr eaLnBrk="1" hangingPunct="1">
              <a:lnSpc>
                <a:spcPct val="90000"/>
              </a:lnSpc>
            </a:pPr>
            <a:endParaRPr lang="it-IT" sz="16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piè di pagina 4"/>
          <p:cNvSpPr>
            <a:spLocks noGrp="1"/>
          </p:cNvSpPr>
          <p:nvPr>
            <p:ph type="ftr" sz="quarter" idx="11"/>
          </p:nvPr>
        </p:nvSpPr>
        <p:spPr>
          <a:noFill/>
        </p:spPr>
        <p:txBody>
          <a:bodyPr/>
          <a:lstStyle/>
          <a:p>
            <a:r>
              <a:rPr lang="it-IT" smtClean="0"/>
              <a:t>Prof. Rocco Ciurleo</a:t>
            </a:r>
          </a:p>
        </p:txBody>
      </p:sp>
      <p:sp>
        <p:nvSpPr>
          <p:cNvPr id="20483" name="Segnaposto numero diapositiva 5"/>
          <p:cNvSpPr>
            <a:spLocks noGrp="1"/>
          </p:cNvSpPr>
          <p:nvPr>
            <p:ph type="sldNum" sz="quarter" idx="12"/>
          </p:nvPr>
        </p:nvSpPr>
        <p:spPr>
          <a:noFill/>
        </p:spPr>
        <p:txBody>
          <a:bodyPr/>
          <a:lstStyle/>
          <a:p>
            <a:fld id="{81EA615C-5924-43E1-8A08-532FEE2089D3}" type="slidenum">
              <a:rPr lang="it-IT" smtClean="0"/>
              <a:pPr/>
              <a:t>21</a:t>
            </a:fld>
            <a:endParaRPr lang="it-IT" smtClean="0"/>
          </a:p>
        </p:txBody>
      </p:sp>
      <p:sp>
        <p:nvSpPr>
          <p:cNvPr id="25602" name="Rectangle 2"/>
          <p:cNvSpPr>
            <a:spLocks noGrp="1" noChangeArrowheads="1"/>
          </p:cNvSpPr>
          <p:nvPr>
            <p:ph type="title"/>
          </p:nvPr>
        </p:nvSpPr>
        <p:spPr>
          <a:xfrm>
            <a:off x="685800" y="228600"/>
            <a:ext cx="7772400" cy="1143000"/>
          </a:xfrm>
        </p:spPr>
        <p:txBody>
          <a:bodyPr/>
          <a:lstStyle/>
          <a:p>
            <a:pPr eaLnBrk="1" hangingPunct="1">
              <a:defRPr/>
            </a:pPr>
            <a:r>
              <a:rPr lang="it-IT" sz="3600" b="1" dirty="0" smtClean="0">
                <a:solidFill>
                  <a:srgbClr val="FF0000"/>
                </a:solidFill>
                <a:effectLst>
                  <a:outerShdw blurRad="38100" dist="38100" dir="2700000" algn="tl">
                    <a:srgbClr val="C0C0C0"/>
                  </a:outerShdw>
                </a:effectLst>
              </a:rPr>
              <a:t>Collegamenti ipertestuali (link)</a:t>
            </a:r>
          </a:p>
        </p:txBody>
      </p:sp>
      <p:sp>
        <p:nvSpPr>
          <p:cNvPr id="20485" name="Rectangle 3" descr="Rectangle: Click to edit Master text styles&#10;Second level&#10;Third level&#10;Fourth level&#10;Fifth level"/>
          <p:cNvSpPr>
            <a:spLocks noGrp="1" noChangeArrowheads="1"/>
          </p:cNvSpPr>
          <p:nvPr>
            <p:ph type="body" idx="1"/>
          </p:nvPr>
        </p:nvSpPr>
        <p:spPr>
          <a:xfrm>
            <a:off x="457200" y="1447800"/>
            <a:ext cx="8229600" cy="4648200"/>
          </a:xfrm>
        </p:spPr>
        <p:txBody>
          <a:bodyPr/>
          <a:lstStyle/>
          <a:p>
            <a:pPr eaLnBrk="1" hangingPunct="1">
              <a:lnSpc>
                <a:spcPct val="90000"/>
              </a:lnSpc>
              <a:buFont typeface="Wingdings" pitchFamily="2" charset="2"/>
              <a:buNone/>
            </a:pPr>
            <a:r>
              <a:rPr lang="it-IT" sz="1600" smtClean="0"/>
              <a:t>	Nel caso in cui si debba effettuare il link ad un </a:t>
            </a:r>
            <a:r>
              <a:rPr lang="it-IT" sz="1600" u="sng" smtClean="0"/>
              <a:t>sito esterno</a:t>
            </a:r>
            <a:r>
              <a:rPr lang="it-IT" sz="1600" smtClean="0"/>
              <a:t> basterà inserire il suo indirizzo per esteso all'interno del comando "a href" e niente altro, seguendo la sintassi successiva:</a:t>
            </a:r>
            <a:br>
              <a:rPr lang="it-IT" sz="1600" smtClean="0"/>
            </a:br>
            <a:r>
              <a:rPr lang="it-IT" sz="1600" b="1" smtClean="0"/>
              <a:t/>
            </a:r>
            <a:br>
              <a:rPr lang="it-IT" sz="1600" b="1" smtClean="0"/>
            </a:br>
            <a:r>
              <a:rPr lang="it-IT" sz="1600" b="1" smtClean="0">
                <a:solidFill>
                  <a:srgbClr val="0000FF"/>
                </a:solidFill>
              </a:rPr>
              <a:t>&lt;A HREF="</a:t>
            </a:r>
            <a:r>
              <a:rPr lang="it-IT" sz="1600" b="1" smtClean="0">
                <a:solidFill>
                  <a:srgbClr val="990000"/>
                </a:solidFill>
              </a:rPr>
              <a:t>http://www.nomesito.it</a:t>
            </a:r>
            <a:r>
              <a:rPr lang="it-IT" sz="1600" b="1" smtClean="0">
                <a:solidFill>
                  <a:srgbClr val="0000FF"/>
                </a:solidFill>
              </a:rPr>
              <a:t>"&gt;frase o parola&lt;/A&gt;</a:t>
            </a:r>
            <a:r>
              <a:rPr lang="it-IT" sz="1600" b="1" smtClean="0"/>
              <a:t/>
            </a:r>
            <a:br>
              <a:rPr lang="it-IT" sz="1600" b="1" smtClean="0"/>
            </a:br>
            <a:r>
              <a:rPr lang="it-IT" sz="1600" smtClean="0"/>
              <a:t/>
            </a:r>
            <a:br>
              <a:rPr lang="it-IT" sz="1600" smtClean="0"/>
            </a:br>
            <a:r>
              <a:rPr lang="it-IT" sz="1600" smtClean="0"/>
              <a:t>Durante la compilazione del codice è anche possibile decidere se la pagina richiamata dal link verrà visualizzata all'interno della stessa pagina oppure se verrà richiamata un'altra finestra del browser semplicemente aggiungendo il comando </a:t>
            </a:r>
            <a:r>
              <a:rPr lang="it-IT" sz="1600" smtClean="0">
                <a:solidFill>
                  <a:srgbClr val="0000FF"/>
                </a:solidFill>
              </a:rPr>
              <a:t>TARGET=" "</a:t>
            </a:r>
            <a:r>
              <a:rPr lang="it-IT" sz="1600" smtClean="0"/>
              <a:t> all'interno della stringa precedente.</a:t>
            </a:r>
            <a:br>
              <a:rPr lang="it-IT" sz="1600" smtClean="0"/>
            </a:br>
            <a:r>
              <a:rPr lang="it-IT" sz="1600" smtClean="0"/>
              <a:t/>
            </a:r>
            <a:br>
              <a:rPr lang="it-IT" sz="1600" smtClean="0"/>
            </a:br>
            <a:r>
              <a:rPr lang="it-IT" sz="1600" b="1" smtClean="0">
                <a:solidFill>
                  <a:srgbClr val="0000FF"/>
                </a:solidFill>
              </a:rPr>
              <a:t>&lt;A HREF="</a:t>
            </a:r>
            <a:r>
              <a:rPr lang="it-IT" sz="1600" b="1" smtClean="0">
                <a:solidFill>
                  <a:srgbClr val="990000"/>
                </a:solidFill>
              </a:rPr>
              <a:t>pagina_2.html</a:t>
            </a:r>
            <a:r>
              <a:rPr lang="it-IT" sz="1600" b="1" smtClean="0">
                <a:solidFill>
                  <a:srgbClr val="0000FF"/>
                </a:solidFill>
              </a:rPr>
              <a:t>" TARGET="</a:t>
            </a:r>
            <a:r>
              <a:rPr lang="it-IT" sz="1600" b="1" smtClean="0">
                <a:solidFill>
                  <a:srgbClr val="990000"/>
                </a:solidFill>
              </a:rPr>
              <a:t>_blank</a:t>
            </a:r>
            <a:r>
              <a:rPr lang="it-IT" sz="1600" b="1" smtClean="0">
                <a:solidFill>
                  <a:srgbClr val="0000FF"/>
                </a:solidFill>
              </a:rPr>
              <a:t>"&gt;pagina successiva&lt;/A&gt;</a:t>
            </a:r>
            <a:r>
              <a:rPr lang="it-IT" sz="1600" b="1" smtClean="0"/>
              <a:t> </a:t>
            </a:r>
            <a:br>
              <a:rPr lang="it-IT" sz="1600" b="1" smtClean="0"/>
            </a:br>
            <a:r>
              <a:rPr lang="it-IT" sz="1600" smtClean="0"/>
              <a:t/>
            </a:r>
            <a:br>
              <a:rPr lang="it-IT" sz="1600" smtClean="0"/>
            </a:br>
            <a:r>
              <a:rPr lang="it-IT" sz="1600" smtClean="0"/>
              <a:t>Allo stesso modo dei link con le pagine web anche i collegamenti con le caselle di posta elettronica non presentano particolari difficoltà, richiedono solo tanta attenzione perché se dovessimo sbagliare l'indirizzo di posta al quale eseguiamo il collegamento nel migliore dei casi la mail non sarà recapitata a nessuno.</a:t>
            </a:r>
            <a:br>
              <a:rPr lang="it-IT" sz="1600" smtClean="0"/>
            </a:br>
            <a:r>
              <a:rPr lang="it-IT" sz="1600" smtClean="0"/>
              <a:t>Il collegamento alle caselle di posta elettronica avviene tramite il comando </a:t>
            </a:r>
            <a:r>
              <a:rPr lang="it-IT" sz="1600" b="1" smtClean="0"/>
              <a:t>MAILTO</a:t>
            </a:r>
            <a:r>
              <a:rPr lang="it-IT" sz="1600" smtClean="0"/>
              <a:t> e la sintassi è:</a:t>
            </a:r>
            <a:br>
              <a:rPr lang="it-IT" sz="1600" smtClean="0"/>
            </a:br>
            <a:r>
              <a:rPr lang="it-IT" sz="1600" smtClean="0">
                <a:solidFill>
                  <a:srgbClr val="0000FF"/>
                </a:solidFill>
              </a:rPr>
              <a:t/>
            </a:r>
            <a:br>
              <a:rPr lang="it-IT" sz="1600" smtClean="0">
                <a:solidFill>
                  <a:srgbClr val="0000FF"/>
                </a:solidFill>
              </a:rPr>
            </a:br>
            <a:r>
              <a:rPr lang="it-IT" sz="1600" smtClean="0">
                <a:solidFill>
                  <a:srgbClr val="0000FF"/>
                </a:solidFill>
              </a:rPr>
              <a:t> </a:t>
            </a:r>
            <a:r>
              <a:rPr lang="it-IT" sz="1600" b="1" smtClean="0">
                <a:solidFill>
                  <a:srgbClr val="0000FF"/>
                </a:solidFill>
              </a:rPr>
              <a:t>&lt;A HTML="MAILTO:</a:t>
            </a:r>
            <a:r>
              <a:rPr lang="it-IT" sz="1600" b="1" smtClean="0">
                <a:solidFill>
                  <a:srgbClr val="990000"/>
                </a:solidFill>
              </a:rPr>
              <a:t>indirizzo_e-mail</a:t>
            </a:r>
            <a:r>
              <a:rPr lang="it-IT" sz="1600" b="1" smtClean="0">
                <a:solidFill>
                  <a:srgbClr val="0000FF"/>
                </a:solidFill>
              </a:rPr>
              <a:t>"&gt;frase o parola&lt;/A&gt;  </a:t>
            </a:r>
          </a:p>
          <a:p>
            <a:pPr eaLnBrk="1" hangingPunct="1">
              <a:lnSpc>
                <a:spcPct val="90000"/>
              </a:lnSpc>
              <a:buFont typeface="Wingdings" pitchFamily="2" charset="2"/>
              <a:buNone/>
            </a:pPr>
            <a:r>
              <a:rPr lang="it-IT" sz="1600" b="1" smtClean="0">
                <a:solidFill>
                  <a:srgbClr val="0000FF"/>
                </a:solidFill>
              </a:rPr>
              <a:t>	&lt;A HTML="MAILTO:</a:t>
            </a:r>
            <a:r>
              <a:rPr lang="it-IT" sz="1600" b="1" smtClean="0">
                <a:solidFill>
                  <a:srgbClr val="990000"/>
                </a:solidFill>
              </a:rPr>
              <a:t>roccociurleo@tiscali.it</a:t>
            </a:r>
            <a:r>
              <a:rPr lang="it-IT" sz="1600" b="1" smtClean="0">
                <a:solidFill>
                  <a:srgbClr val="0000FF"/>
                </a:solidFill>
              </a:rPr>
              <a:t>"&gt;scrivi a rocco ciurleo&lt;/A&gt; </a:t>
            </a:r>
            <a:endParaRPr lang="it-IT" sz="1600" b="1" smtClean="0"/>
          </a:p>
          <a:p>
            <a:pPr eaLnBrk="1" hangingPunct="1">
              <a:lnSpc>
                <a:spcPct val="90000"/>
              </a:lnSpc>
              <a:buFont typeface="Wingdings" pitchFamily="2" charset="2"/>
              <a:buNone/>
            </a:pPr>
            <a:r>
              <a:rPr lang="it-IT" sz="1600" smtClean="0"/>
              <a:t/>
            </a:r>
            <a:br>
              <a:rPr lang="it-IT" sz="1600" smtClean="0"/>
            </a:br>
            <a:r>
              <a:rPr lang="it-IT" sz="1600" smtClean="0"/>
              <a:t/>
            </a:r>
            <a:br>
              <a:rPr lang="it-IT" sz="1600" smtClean="0"/>
            </a:br>
            <a:r>
              <a:rPr lang="it-IT" sz="1600" smtClean="0"/>
              <a:t/>
            </a:r>
            <a:br>
              <a:rPr lang="it-IT" sz="1600" smtClean="0"/>
            </a:br>
            <a:r>
              <a:rPr lang="it-IT" sz="1600" smtClean="0"/>
              <a:t/>
            </a:r>
            <a:br>
              <a:rPr lang="it-IT" sz="1600" smtClean="0"/>
            </a:br>
            <a:r>
              <a:rPr lang="it-IT" sz="1600" smtClean="0"/>
              <a:t/>
            </a:r>
            <a:br>
              <a:rPr lang="it-IT" sz="1600" smtClean="0"/>
            </a:br>
            <a:endParaRPr lang="it-IT" sz="1600" smtClean="0"/>
          </a:p>
          <a:p>
            <a:pPr eaLnBrk="1" hangingPunct="1">
              <a:lnSpc>
                <a:spcPct val="90000"/>
              </a:lnSpc>
              <a:buFont typeface="Wingdings" pitchFamily="2" charset="2"/>
              <a:buNone/>
            </a:pPr>
            <a:endParaRPr lang="it-IT" sz="16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piè di pagina 4"/>
          <p:cNvSpPr>
            <a:spLocks noGrp="1"/>
          </p:cNvSpPr>
          <p:nvPr>
            <p:ph type="ftr" sz="quarter" idx="11"/>
          </p:nvPr>
        </p:nvSpPr>
        <p:spPr>
          <a:noFill/>
        </p:spPr>
        <p:txBody>
          <a:bodyPr/>
          <a:lstStyle/>
          <a:p>
            <a:r>
              <a:rPr lang="it-IT" smtClean="0"/>
              <a:t>Prof. Rocco Ciurleo</a:t>
            </a:r>
          </a:p>
        </p:txBody>
      </p:sp>
      <p:sp>
        <p:nvSpPr>
          <p:cNvPr id="20483" name="Segnaposto numero diapositiva 5"/>
          <p:cNvSpPr>
            <a:spLocks noGrp="1"/>
          </p:cNvSpPr>
          <p:nvPr>
            <p:ph type="sldNum" sz="quarter" idx="12"/>
          </p:nvPr>
        </p:nvSpPr>
        <p:spPr>
          <a:noFill/>
        </p:spPr>
        <p:txBody>
          <a:bodyPr/>
          <a:lstStyle/>
          <a:p>
            <a:fld id="{81EA615C-5924-43E1-8A08-532FEE2089D3}" type="slidenum">
              <a:rPr lang="it-IT" smtClean="0"/>
              <a:pPr/>
              <a:t>22</a:t>
            </a:fld>
            <a:endParaRPr lang="it-IT" smtClean="0"/>
          </a:p>
        </p:txBody>
      </p:sp>
      <p:sp>
        <p:nvSpPr>
          <p:cNvPr id="25602" name="Rectangle 2"/>
          <p:cNvSpPr>
            <a:spLocks noGrp="1" noChangeArrowheads="1"/>
          </p:cNvSpPr>
          <p:nvPr>
            <p:ph type="title"/>
          </p:nvPr>
        </p:nvSpPr>
        <p:spPr>
          <a:xfrm>
            <a:off x="685800" y="228600"/>
            <a:ext cx="7772400" cy="1143000"/>
          </a:xfrm>
        </p:spPr>
        <p:txBody>
          <a:bodyPr/>
          <a:lstStyle/>
          <a:p>
            <a:pPr eaLnBrk="1" hangingPunct="1">
              <a:defRPr/>
            </a:pPr>
            <a:r>
              <a:rPr lang="it-IT" sz="3600" b="1" dirty="0" smtClean="0">
                <a:solidFill>
                  <a:srgbClr val="FF0000"/>
                </a:solidFill>
                <a:effectLst>
                  <a:outerShdw blurRad="38100" dist="38100" dir="2700000" algn="tl">
                    <a:srgbClr val="C0C0C0"/>
                  </a:outerShdw>
                </a:effectLst>
              </a:rPr>
              <a:t>Link interni o ancore</a:t>
            </a:r>
            <a:endParaRPr lang="it-IT" sz="3600" b="1" dirty="0" smtClean="0">
              <a:solidFill>
                <a:srgbClr val="FF0000"/>
              </a:solidFill>
              <a:effectLst>
                <a:outerShdw blurRad="38100" dist="38100" dir="2700000" algn="tl">
                  <a:srgbClr val="C0C0C0"/>
                </a:outerShdw>
              </a:effectLst>
            </a:endParaRPr>
          </a:p>
        </p:txBody>
      </p:sp>
      <p:sp>
        <p:nvSpPr>
          <p:cNvPr id="20485" name="Rectangle 3" descr="Rectangle: Click to edit Master text styles&#10;Second level&#10;Third level&#10;Fourth level&#10;Fifth level"/>
          <p:cNvSpPr>
            <a:spLocks noGrp="1" noChangeArrowheads="1"/>
          </p:cNvSpPr>
          <p:nvPr>
            <p:ph type="body" idx="1"/>
          </p:nvPr>
        </p:nvSpPr>
        <p:spPr>
          <a:xfrm>
            <a:off x="457200" y="1447800"/>
            <a:ext cx="8229600" cy="4648200"/>
          </a:xfrm>
        </p:spPr>
        <p:txBody>
          <a:bodyPr/>
          <a:lstStyle/>
          <a:p>
            <a:pPr marL="0" indent="0" eaLnBrk="1" hangingPunct="1">
              <a:lnSpc>
                <a:spcPct val="90000"/>
              </a:lnSpc>
              <a:buFont typeface="Wingdings" pitchFamily="2" charset="2"/>
              <a:buNone/>
            </a:pPr>
            <a:r>
              <a:rPr lang="it-IT" sz="1500" dirty="0" smtClean="0"/>
              <a:t>È possibile anche creare un indice interno al documento, utilizzando le </a:t>
            </a:r>
            <a:r>
              <a:rPr lang="it-IT" sz="1500" dirty="0" err="1" smtClean="0"/>
              <a:t>àncore</a:t>
            </a:r>
            <a:r>
              <a:rPr lang="it-IT" sz="1500" dirty="0" smtClean="0"/>
              <a:t>. Ciascuna </a:t>
            </a:r>
            <a:r>
              <a:rPr lang="it-IT" sz="1500" dirty="0" err="1" smtClean="0"/>
              <a:t>àncora</a:t>
            </a:r>
            <a:r>
              <a:rPr lang="it-IT" sz="1500" dirty="0" smtClean="0"/>
              <a:t> può avere infatti un nome:</a:t>
            </a:r>
          </a:p>
          <a:p>
            <a:pPr marL="0" indent="0">
              <a:buNone/>
            </a:pPr>
            <a:r>
              <a:rPr lang="it-IT" sz="1500" b="1" dirty="0" smtClean="0"/>
              <a:t>&lt;a </a:t>
            </a:r>
            <a:r>
              <a:rPr lang="it-IT" sz="1500" b="1" dirty="0" err="1" smtClean="0"/>
              <a:t>name=</a:t>
            </a:r>
            <a:r>
              <a:rPr lang="it-IT" sz="1500" b="1" dirty="0" smtClean="0"/>
              <a:t>”primo”&gt;Capitolo primo&lt;/a&gt;</a:t>
            </a:r>
          </a:p>
          <a:p>
            <a:pPr marL="0" indent="0">
              <a:buNone/>
            </a:pPr>
            <a:r>
              <a:rPr lang="it-IT" sz="1500" dirty="0" smtClean="0"/>
              <a:t>Da notare che in mancanza dell’attributo che indica il collegamento </a:t>
            </a:r>
            <a:r>
              <a:rPr lang="it-IT" sz="1500" b="1" dirty="0" smtClean="0"/>
              <a:t>(</a:t>
            </a:r>
            <a:r>
              <a:rPr lang="it-IT" sz="1500" b="1" dirty="0" err="1" smtClean="0"/>
              <a:t>href</a:t>
            </a:r>
            <a:r>
              <a:rPr lang="it-IT" sz="1500" b="1" dirty="0" smtClean="0"/>
              <a:t>) </a:t>
            </a:r>
            <a:r>
              <a:rPr lang="it-IT" sz="1500" dirty="0" smtClean="0"/>
              <a:t>le </a:t>
            </a:r>
            <a:r>
              <a:rPr lang="it-IT" sz="1500" dirty="0" err="1" smtClean="0"/>
              <a:t>àncore</a:t>
            </a:r>
            <a:r>
              <a:rPr lang="it-IT" sz="1500" dirty="0" smtClean="0"/>
              <a:t> non vengono viste come link, ma la loro formattazione è indistinguibile dal “normale” testo.</a:t>
            </a:r>
          </a:p>
          <a:p>
            <a:pPr marL="0" indent="0">
              <a:buNone/>
            </a:pPr>
            <a:r>
              <a:rPr lang="it-IT" sz="1500" dirty="0" smtClean="0"/>
              <a:t>In un ipotetico indice è allora possibile far riferimento all’</a:t>
            </a:r>
            <a:r>
              <a:rPr lang="it-IT" sz="1500" dirty="0" err="1" smtClean="0"/>
              <a:t>àncora</a:t>
            </a:r>
            <a:r>
              <a:rPr lang="it-IT" sz="1500" dirty="0" smtClean="0"/>
              <a:t> presente all’interno del documento attraverso un link che punti ad essa:</a:t>
            </a:r>
          </a:p>
          <a:p>
            <a:pPr marL="0" indent="0">
              <a:buNone/>
            </a:pPr>
            <a:r>
              <a:rPr lang="it-IT" sz="1500" b="1" dirty="0" smtClean="0"/>
              <a:t>&lt;a </a:t>
            </a:r>
            <a:r>
              <a:rPr lang="it-IT" sz="1500" b="1" dirty="0" err="1" smtClean="0"/>
              <a:t>href=</a:t>
            </a:r>
            <a:r>
              <a:rPr lang="it-IT" sz="1500" b="1" dirty="0" smtClean="0"/>
              <a:t>”</a:t>
            </a:r>
            <a:r>
              <a:rPr lang="it-IT" sz="1500" b="1" dirty="0" err="1" smtClean="0"/>
              <a:t>#primo</a:t>
            </a:r>
            <a:r>
              <a:rPr lang="it-IT" sz="1500" b="1" dirty="0" smtClean="0"/>
              <a:t>”&gt;vai al primo paragrafo Capitolo primo&lt;/a&gt;</a:t>
            </a:r>
          </a:p>
          <a:p>
            <a:pPr marL="0" indent="0">
              <a:buNone/>
            </a:pPr>
            <a:r>
              <a:rPr lang="it-IT" sz="1500" dirty="0" smtClean="0"/>
              <a:t>il cancelletto indica che il collegamento deve cercare un </a:t>
            </a:r>
            <a:r>
              <a:rPr lang="it-IT" sz="1500" dirty="0" err="1" smtClean="0"/>
              <a:t>àncora</a:t>
            </a:r>
            <a:r>
              <a:rPr lang="it-IT" sz="1500" dirty="0" smtClean="0"/>
              <a:t> chiamata “primo” all’interno della pagina stessa.</a:t>
            </a:r>
          </a:p>
          <a:p>
            <a:pPr marL="0" indent="0">
              <a:buNone/>
            </a:pPr>
            <a:r>
              <a:rPr lang="it-IT" sz="1500" dirty="0" smtClean="0"/>
              <a:t>Se non si specifica il nome dell’</a:t>
            </a:r>
            <a:r>
              <a:rPr lang="it-IT" sz="1500" dirty="0" err="1" smtClean="0"/>
              <a:t>àncora</a:t>
            </a:r>
            <a:r>
              <a:rPr lang="it-IT" sz="1500" dirty="0" smtClean="0"/>
              <a:t> a cui si vuol puntare, </a:t>
            </a:r>
            <a:r>
              <a:rPr lang="it-IT" sz="1500" u="sng" dirty="0" smtClean="0"/>
              <a:t>viene comunque creato un link che punta ad inizio pagina</a:t>
            </a:r>
            <a:r>
              <a:rPr lang="it-IT" sz="1500" dirty="0" smtClean="0"/>
              <a:t> (viene cercata un’</a:t>
            </a:r>
            <a:r>
              <a:rPr lang="it-IT" sz="1500" dirty="0" err="1" smtClean="0"/>
              <a:t>àncora</a:t>
            </a:r>
            <a:r>
              <a:rPr lang="it-IT" sz="1500" dirty="0" smtClean="0"/>
              <a:t> il cui nome non è specificato). Questo infatti è un ottimo escamotage per creare link “vuoti” (in alcuni casi vi occorreranno). Ad esempio:</a:t>
            </a:r>
          </a:p>
          <a:p>
            <a:pPr marL="0" indent="0">
              <a:buNone/>
            </a:pPr>
            <a:r>
              <a:rPr lang="it-IT" sz="1500" b="1" dirty="0" smtClean="0"/>
              <a:t>&lt;a </a:t>
            </a:r>
            <a:r>
              <a:rPr lang="it-IT" sz="1500" b="1" dirty="0" err="1" smtClean="0"/>
              <a:t>href=</a:t>
            </a:r>
            <a:r>
              <a:rPr lang="it-IT" sz="1500" b="1" dirty="0" smtClean="0"/>
              <a:t>”#”&gt;link vuoto&lt;/a&gt;</a:t>
            </a:r>
          </a:p>
          <a:p>
            <a:pPr marL="0" indent="0">
              <a:buNone/>
            </a:pPr>
            <a:r>
              <a:rPr lang="it-IT" sz="1500" dirty="0" smtClean="0"/>
              <a:t>Per creare un indice interno alla pagina si procede dunque in due fasi distinte:</a:t>
            </a:r>
          </a:p>
          <a:p>
            <a:pPr marL="0" indent="0">
              <a:buNone/>
            </a:pPr>
            <a:r>
              <a:rPr lang="it-IT" sz="1500" dirty="0" smtClean="0"/>
              <a:t>creazione dell’ancora a cui puntare (</a:t>
            </a:r>
            <a:r>
              <a:rPr lang="it-IT" sz="1500" b="1" dirty="0" smtClean="0"/>
              <a:t>&lt;a </a:t>
            </a:r>
            <a:r>
              <a:rPr lang="it-IT" sz="1500" b="1" dirty="0" err="1" smtClean="0"/>
              <a:t>name=</a:t>
            </a:r>
            <a:r>
              <a:rPr lang="it-IT" sz="1500" b="1" dirty="0" smtClean="0"/>
              <a:t>”</a:t>
            </a:r>
            <a:r>
              <a:rPr lang="it-IT" sz="1500" b="1" dirty="0" err="1" smtClean="0"/>
              <a:t>mioNome</a:t>
            </a:r>
            <a:r>
              <a:rPr lang="it-IT" sz="1500" b="1" dirty="0" smtClean="0"/>
              <a:t>”&gt;</a:t>
            </a:r>
            <a:r>
              <a:rPr lang="it-IT" sz="1500" dirty="0" smtClean="0"/>
              <a:t>)</a:t>
            </a:r>
          </a:p>
          <a:p>
            <a:pPr marL="0" indent="0">
              <a:buNone/>
            </a:pPr>
            <a:r>
              <a:rPr lang="it-IT" sz="1500" dirty="0" smtClean="0"/>
              <a:t>creazione del collegamento all’ancora appena creata e riferimento</a:t>
            </a:r>
          </a:p>
          <a:p>
            <a:pPr marL="0" indent="0">
              <a:buNone/>
            </a:pPr>
            <a:r>
              <a:rPr lang="it-IT" sz="1500" dirty="0" smtClean="0"/>
              <a:t>attraverso il cancelletto (</a:t>
            </a:r>
            <a:r>
              <a:rPr lang="it-IT" sz="1500" b="1" dirty="0" smtClean="0"/>
              <a:t>&lt;a </a:t>
            </a:r>
            <a:r>
              <a:rPr lang="it-IT" sz="1500" b="1" dirty="0" err="1" smtClean="0"/>
              <a:t>href=</a:t>
            </a:r>
            <a:r>
              <a:rPr lang="it-IT" sz="1500" b="1" dirty="0" smtClean="0"/>
              <a:t>”</a:t>
            </a:r>
            <a:r>
              <a:rPr lang="it-IT" sz="1500" b="1" dirty="0" err="1" smtClean="0"/>
              <a:t>#mioNome</a:t>
            </a:r>
            <a:r>
              <a:rPr lang="it-IT" sz="1500" b="1" dirty="0" smtClean="0"/>
              <a:t>”&gt;</a:t>
            </a:r>
            <a:r>
              <a:rPr lang="it-IT" sz="1500" dirty="0" smtClean="0"/>
              <a:t>)</a:t>
            </a:r>
          </a:p>
          <a:p>
            <a:pPr eaLnBrk="1" hangingPunct="1">
              <a:lnSpc>
                <a:spcPct val="90000"/>
              </a:lnSpc>
              <a:buFont typeface="Wingdings" pitchFamily="2" charset="2"/>
              <a:buNone/>
            </a:pP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endParaRPr lang="it-IT" sz="1600" dirty="0" smtClean="0"/>
          </a:p>
          <a:p>
            <a:pPr eaLnBrk="1" hangingPunct="1">
              <a:lnSpc>
                <a:spcPct val="90000"/>
              </a:lnSpc>
              <a:buFont typeface="Wingdings" pitchFamily="2" charset="2"/>
              <a:buNone/>
            </a:pPr>
            <a:endParaRPr lang="it-IT" sz="16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piè di pagina 4"/>
          <p:cNvSpPr>
            <a:spLocks noGrp="1"/>
          </p:cNvSpPr>
          <p:nvPr>
            <p:ph type="ftr" sz="quarter" idx="11"/>
          </p:nvPr>
        </p:nvSpPr>
        <p:spPr>
          <a:noFill/>
        </p:spPr>
        <p:txBody>
          <a:bodyPr/>
          <a:lstStyle/>
          <a:p>
            <a:r>
              <a:rPr lang="it-IT" smtClean="0"/>
              <a:t>Prof. Rocco Ciurleo</a:t>
            </a:r>
          </a:p>
        </p:txBody>
      </p:sp>
      <p:sp>
        <p:nvSpPr>
          <p:cNvPr id="21507" name="Segnaposto numero diapositiva 5"/>
          <p:cNvSpPr>
            <a:spLocks noGrp="1"/>
          </p:cNvSpPr>
          <p:nvPr>
            <p:ph type="sldNum" sz="quarter" idx="12"/>
          </p:nvPr>
        </p:nvSpPr>
        <p:spPr>
          <a:noFill/>
        </p:spPr>
        <p:txBody>
          <a:bodyPr/>
          <a:lstStyle/>
          <a:p>
            <a:fld id="{3B317BD7-84A8-4394-987E-DF20129FCD35}" type="slidenum">
              <a:rPr lang="it-IT" smtClean="0"/>
              <a:pPr/>
              <a:t>23</a:t>
            </a:fld>
            <a:endParaRPr lang="it-IT" smtClean="0"/>
          </a:p>
        </p:txBody>
      </p:sp>
      <p:sp>
        <p:nvSpPr>
          <p:cNvPr id="26626" name="Rectangle 2"/>
          <p:cNvSpPr>
            <a:spLocks noGrp="1" noChangeArrowheads="1"/>
          </p:cNvSpPr>
          <p:nvPr>
            <p:ph type="title"/>
          </p:nvPr>
        </p:nvSpPr>
        <p:spPr>
          <a:xfrm>
            <a:off x="838200" y="304800"/>
            <a:ext cx="7543800" cy="1143000"/>
          </a:xfrm>
        </p:spPr>
        <p:txBody>
          <a:bodyPr/>
          <a:lstStyle/>
          <a:p>
            <a:pPr eaLnBrk="1" hangingPunct="1">
              <a:defRPr/>
            </a:pPr>
            <a:r>
              <a:rPr lang="it-IT" b="1" smtClean="0">
                <a:solidFill>
                  <a:srgbClr val="CC0000"/>
                </a:solidFill>
                <a:effectLst>
                  <a:outerShdw blurRad="38100" dist="38100" dir="2700000" algn="tl">
                    <a:srgbClr val="C0C0C0"/>
                  </a:outerShdw>
                </a:effectLst>
              </a:rPr>
              <a:t>Tabelle</a:t>
            </a:r>
          </a:p>
        </p:txBody>
      </p:sp>
      <p:sp>
        <p:nvSpPr>
          <p:cNvPr id="21509" name="Rectangle 3" descr="Rectangle: Click to edit Master text styles&#10;Second level&#10;Third level&#10;Fourth level&#10;Fifth level"/>
          <p:cNvSpPr>
            <a:spLocks noGrp="1" noChangeArrowheads="1"/>
          </p:cNvSpPr>
          <p:nvPr>
            <p:ph type="body" idx="1"/>
          </p:nvPr>
        </p:nvSpPr>
        <p:spPr>
          <a:xfrm>
            <a:off x="762000" y="1447800"/>
            <a:ext cx="7772400" cy="3962400"/>
          </a:xfrm>
        </p:spPr>
        <p:txBody>
          <a:bodyPr/>
          <a:lstStyle/>
          <a:p>
            <a:pPr eaLnBrk="1" hangingPunct="1">
              <a:lnSpc>
                <a:spcPct val="90000"/>
              </a:lnSpc>
              <a:buFont typeface="Wingdings" pitchFamily="2" charset="2"/>
              <a:buNone/>
            </a:pPr>
            <a:r>
              <a:rPr lang="it-IT" sz="2800" smtClean="0"/>
              <a:t>	</a:t>
            </a:r>
            <a:r>
              <a:rPr lang="it-IT" sz="1600" smtClean="0"/>
              <a:t>Le tabelle sono degli strumenti che aiutano ad organizzare le pagine web in modo più ordinato e pulito</a:t>
            </a:r>
          </a:p>
          <a:p>
            <a:pPr eaLnBrk="1" hangingPunct="1">
              <a:lnSpc>
                <a:spcPct val="90000"/>
              </a:lnSpc>
              <a:buFont typeface="Wingdings" pitchFamily="2" charset="2"/>
              <a:buNone/>
            </a:pPr>
            <a:r>
              <a:rPr lang="it-IT" sz="1600" smtClean="0"/>
              <a:t>	 Le tabelle implicano l'inserimento di più tag che indicano al browser la conformazione della stessa, il numero di colonne e righe nonché la dimensione delle varie parti che la compongono</a:t>
            </a:r>
          </a:p>
          <a:p>
            <a:pPr eaLnBrk="1" hangingPunct="1">
              <a:lnSpc>
                <a:spcPct val="90000"/>
              </a:lnSpc>
              <a:buFont typeface="Wingdings" pitchFamily="2" charset="2"/>
              <a:buNone/>
            </a:pPr>
            <a:r>
              <a:rPr lang="it-IT" sz="1600" smtClean="0"/>
              <a:t>	Per inserire una tabella formata da due righe e due colonne si dovrà inserire il seguente codice:</a:t>
            </a:r>
          </a:p>
          <a:p>
            <a:pPr eaLnBrk="1" hangingPunct="1">
              <a:lnSpc>
                <a:spcPct val="90000"/>
              </a:lnSpc>
              <a:buFont typeface="Wingdings" pitchFamily="2" charset="2"/>
              <a:buNone/>
            </a:pPr>
            <a:r>
              <a:rPr lang="it-IT" sz="1600" smtClean="0">
                <a:solidFill>
                  <a:srgbClr val="0000FF"/>
                </a:solidFill>
              </a:rPr>
              <a:t>&lt;TABLE WIDTH="</a:t>
            </a:r>
            <a:r>
              <a:rPr lang="it-IT" sz="1600" smtClean="0">
                <a:solidFill>
                  <a:srgbClr val="990000"/>
                </a:solidFill>
              </a:rPr>
              <a:t>250</a:t>
            </a:r>
            <a:r>
              <a:rPr lang="it-IT" sz="1600" smtClean="0">
                <a:solidFill>
                  <a:srgbClr val="0000FF"/>
                </a:solidFill>
              </a:rPr>
              <a:t>" BORDER="</a:t>
            </a:r>
            <a:r>
              <a:rPr lang="it-IT" sz="1600" smtClean="0">
                <a:solidFill>
                  <a:srgbClr val="990000"/>
                </a:solidFill>
              </a:rPr>
              <a:t>1</a:t>
            </a:r>
            <a:r>
              <a:rPr lang="it-IT" sz="1600" smtClean="0">
                <a:solidFill>
                  <a:srgbClr val="0000FF"/>
                </a:solidFill>
              </a:rPr>
              <a:t>" CELLSPACING="</a:t>
            </a:r>
            <a:r>
              <a:rPr lang="it-IT" sz="1600" smtClean="0">
                <a:solidFill>
                  <a:srgbClr val="990000"/>
                </a:solidFill>
              </a:rPr>
              <a:t>0</a:t>
            </a:r>
            <a:r>
              <a:rPr lang="it-IT" sz="1600" smtClean="0">
                <a:solidFill>
                  <a:srgbClr val="0000FF"/>
                </a:solidFill>
              </a:rPr>
              <a:t>" CELLPADDING="</a:t>
            </a:r>
            <a:r>
              <a:rPr lang="it-IT" sz="1600" smtClean="0">
                <a:solidFill>
                  <a:srgbClr val="990000"/>
                </a:solidFill>
              </a:rPr>
              <a:t>0</a:t>
            </a:r>
            <a:r>
              <a:rPr lang="it-IT" sz="1600" smtClean="0">
                <a:solidFill>
                  <a:srgbClr val="0000FF"/>
                </a:solidFill>
              </a:rPr>
              <a:t>"&gt;</a:t>
            </a:r>
            <a:br>
              <a:rPr lang="it-IT" sz="1600" smtClean="0">
                <a:solidFill>
                  <a:srgbClr val="0000FF"/>
                </a:solidFill>
              </a:rPr>
            </a:br>
            <a:r>
              <a:rPr lang="it-IT" sz="1600" smtClean="0">
                <a:solidFill>
                  <a:srgbClr val="0000FF"/>
                </a:solidFill>
              </a:rPr>
              <a:t>&lt;TR&gt; </a:t>
            </a:r>
            <a:br>
              <a:rPr lang="it-IT" sz="1600" smtClean="0">
                <a:solidFill>
                  <a:srgbClr val="0000FF"/>
                </a:solidFill>
              </a:rPr>
            </a:br>
            <a:r>
              <a:rPr lang="it-IT" sz="1600" smtClean="0">
                <a:solidFill>
                  <a:srgbClr val="0000FF"/>
                </a:solidFill>
              </a:rPr>
              <a:t>&lt;TD WIDTH="</a:t>
            </a:r>
            <a:r>
              <a:rPr lang="it-IT" sz="1600" smtClean="0">
                <a:solidFill>
                  <a:srgbClr val="990000"/>
                </a:solidFill>
              </a:rPr>
              <a:t>125</a:t>
            </a:r>
            <a:r>
              <a:rPr lang="it-IT" sz="1600" smtClean="0">
                <a:solidFill>
                  <a:srgbClr val="0000FF"/>
                </a:solidFill>
              </a:rPr>
              <a:t>"&gt;&amp;nbsp;&lt;/TD&gt;</a:t>
            </a:r>
            <a:br>
              <a:rPr lang="it-IT" sz="1600" smtClean="0">
                <a:solidFill>
                  <a:srgbClr val="0000FF"/>
                </a:solidFill>
              </a:rPr>
            </a:br>
            <a:r>
              <a:rPr lang="it-IT" sz="1600" smtClean="0">
                <a:solidFill>
                  <a:srgbClr val="0000FF"/>
                </a:solidFill>
              </a:rPr>
              <a:t>&lt;TD WIDTH="</a:t>
            </a:r>
            <a:r>
              <a:rPr lang="it-IT" sz="1600" smtClean="0">
                <a:solidFill>
                  <a:srgbClr val="990000"/>
                </a:solidFill>
              </a:rPr>
              <a:t>125</a:t>
            </a:r>
            <a:r>
              <a:rPr lang="it-IT" sz="1600" smtClean="0">
                <a:solidFill>
                  <a:srgbClr val="0000FF"/>
                </a:solidFill>
              </a:rPr>
              <a:t>"&gt;&amp;nbsp;&lt;/TD&gt;</a:t>
            </a:r>
            <a:br>
              <a:rPr lang="it-IT" sz="1600" smtClean="0">
                <a:solidFill>
                  <a:srgbClr val="0000FF"/>
                </a:solidFill>
              </a:rPr>
            </a:br>
            <a:r>
              <a:rPr lang="it-IT" sz="1600" smtClean="0">
                <a:solidFill>
                  <a:srgbClr val="0000FF"/>
                </a:solidFill>
              </a:rPr>
              <a:t>&lt;/TR&gt;</a:t>
            </a:r>
            <a:br>
              <a:rPr lang="it-IT" sz="1600" smtClean="0">
                <a:solidFill>
                  <a:srgbClr val="0000FF"/>
                </a:solidFill>
              </a:rPr>
            </a:br>
            <a:r>
              <a:rPr lang="it-IT" sz="1600" smtClean="0">
                <a:solidFill>
                  <a:srgbClr val="0000FF"/>
                </a:solidFill>
              </a:rPr>
              <a:t>&lt;TR&gt; </a:t>
            </a:r>
            <a:br>
              <a:rPr lang="it-IT" sz="1600" smtClean="0">
                <a:solidFill>
                  <a:srgbClr val="0000FF"/>
                </a:solidFill>
              </a:rPr>
            </a:br>
            <a:r>
              <a:rPr lang="it-IT" sz="1600" smtClean="0">
                <a:solidFill>
                  <a:srgbClr val="0000FF"/>
                </a:solidFill>
              </a:rPr>
              <a:t>&lt;TD WIDTH="</a:t>
            </a:r>
            <a:r>
              <a:rPr lang="it-IT" sz="1600" smtClean="0">
                <a:solidFill>
                  <a:srgbClr val="990000"/>
                </a:solidFill>
              </a:rPr>
              <a:t>125</a:t>
            </a:r>
            <a:r>
              <a:rPr lang="it-IT" sz="1600" smtClean="0">
                <a:solidFill>
                  <a:srgbClr val="0000FF"/>
                </a:solidFill>
              </a:rPr>
              <a:t>"&gt;&amp;nbsp;&lt;/TD&gt;</a:t>
            </a:r>
            <a:br>
              <a:rPr lang="it-IT" sz="1600" smtClean="0">
                <a:solidFill>
                  <a:srgbClr val="0000FF"/>
                </a:solidFill>
              </a:rPr>
            </a:br>
            <a:r>
              <a:rPr lang="it-IT" sz="1600" smtClean="0">
                <a:solidFill>
                  <a:srgbClr val="0000FF"/>
                </a:solidFill>
              </a:rPr>
              <a:t>&lt;TD WIDTH="</a:t>
            </a:r>
            <a:r>
              <a:rPr lang="it-IT" sz="1600" smtClean="0">
                <a:solidFill>
                  <a:srgbClr val="990000"/>
                </a:solidFill>
              </a:rPr>
              <a:t>125</a:t>
            </a:r>
            <a:r>
              <a:rPr lang="it-IT" sz="1600" smtClean="0">
                <a:solidFill>
                  <a:srgbClr val="0000FF"/>
                </a:solidFill>
              </a:rPr>
              <a:t>"&gt;&amp;nbsp;&lt;/TD&gt;</a:t>
            </a:r>
            <a:br>
              <a:rPr lang="it-IT" sz="1600" smtClean="0">
                <a:solidFill>
                  <a:srgbClr val="0000FF"/>
                </a:solidFill>
              </a:rPr>
            </a:br>
            <a:r>
              <a:rPr lang="it-IT" sz="1600" smtClean="0">
                <a:solidFill>
                  <a:srgbClr val="0000FF"/>
                </a:solidFill>
              </a:rPr>
              <a:t>&lt;/TR&gt;</a:t>
            </a:r>
            <a:br>
              <a:rPr lang="it-IT" sz="1600" smtClean="0">
                <a:solidFill>
                  <a:srgbClr val="0000FF"/>
                </a:solidFill>
              </a:rPr>
            </a:br>
            <a:r>
              <a:rPr lang="it-IT" sz="1600" smtClean="0">
                <a:solidFill>
                  <a:srgbClr val="0000FF"/>
                </a:solidFill>
              </a:rPr>
              <a:t>&lt;/TABLE&gt;</a:t>
            </a:r>
            <a:r>
              <a:rPr lang="it-IT" sz="1600" smtClean="0"/>
              <a:t/>
            </a:r>
            <a:br>
              <a:rPr lang="it-IT" sz="1600" smtClean="0"/>
            </a:br>
            <a:r>
              <a:rPr lang="it-IT" sz="1600" smtClean="0"/>
              <a:t/>
            </a:r>
            <a:br>
              <a:rPr lang="it-IT" sz="1600" smtClean="0"/>
            </a:br>
            <a:endParaRPr lang="it-IT" sz="1600" smtClean="0"/>
          </a:p>
          <a:p>
            <a:pPr eaLnBrk="1" hangingPunct="1">
              <a:lnSpc>
                <a:spcPct val="90000"/>
              </a:lnSpc>
              <a:buFont typeface="Wingdings" pitchFamily="2" charset="2"/>
              <a:buNone/>
            </a:pPr>
            <a:r>
              <a:rPr lang="it-IT" sz="1600" smtClean="0"/>
              <a:t/>
            </a:r>
            <a:br>
              <a:rPr lang="it-IT" sz="1600" smtClean="0"/>
            </a:br>
            <a:r>
              <a:rPr lang="it-IT" sz="1600" smtClean="0">
                <a:solidFill>
                  <a:srgbClr val="0000FF"/>
                </a:solidFill>
              </a:rPr>
              <a:t/>
            </a:r>
            <a:br>
              <a:rPr lang="it-IT" sz="1600" smtClean="0">
                <a:solidFill>
                  <a:srgbClr val="0000FF"/>
                </a:solidFill>
              </a:rPr>
            </a:br>
            <a:endParaRPr lang="it-IT" sz="1600" smtClean="0"/>
          </a:p>
          <a:p>
            <a:pPr eaLnBrk="1" hangingPunct="1">
              <a:lnSpc>
                <a:spcPct val="90000"/>
              </a:lnSpc>
              <a:buFont typeface="Wingdings" pitchFamily="2" charset="2"/>
              <a:buNone/>
            </a:pPr>
            <a:endParaRPr lang="it-IT" sz="1600" smtClean="0"/>
          </a:p>
          <a:p>
            <a:pPr eaLnBrk="1" hangingPunct="1">
              <a:lnSpc>
                <a:spcPct val="90000"/>
              </a:lnSpc>
              <a:buFont typeface="Wingdings" pitchFamily="2" charset="2"/>
              <a:buNone/>
            </a:pPr>
            <a:endParaRPr lang="it-IT" sz="160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piè di pagina 4"/>
          <p:cNvSpPr>
            <a:spLocks noGrp="1"/>
          </p:cNvSpPr>
          <p:nvPr>
            <p:ph type="ftr" sz="quarter" idx="11"/>
          </p:nvPr>
        </p:nvSpPr>
        <p:spPr>
          <a:noFill/>
        </p:spPr>
        <p:txBody>
          <a:bodyPr/>
          <a:lstStyle/>
          <a:p>
            <a:r>
              <a:rPr lang="it-IT" smtClean="0"/>
              <a:t>Prof. Rocco Ciurleo</a:t>
            </a:r>
          </a:p>
        </p:txBody>
      </p:sp>
      <p:sp>
        <p:nvSpPr>
          <p:cNvPr id="22531" name="Segnaposto numero diapositiva 5"/>
          <p:cNvSpPr>
            <a:spLocks noGrp="1"/>
          </p:cNvSpPr>
          <p:nvPr>
            <p:ph type="sldNum" sz="quarter" idx="12"/>
          </p:nvPr>
        </p:nvSpPr>
        <p:spPr>
          <a:noFill/>
        </p:spPr>
        <p:txBody>
          <a:bodyPr/>
          <a:lstStyle/>
          <a:p>
            <a:fld id="{37D69E44-F51C-48C2-84AE-04106F5914F4}" type="slidenum">
              <a:rPr lang="it-IT" smtClean="0"/>
              <a:pPr/>
              <a:t>24</a:t>
            </a:fld>
            <a:endParaRPr lang="it-IT" smtClean="0"/>
          </a:p>
        </p:txBody>
      </p:sp>
      <p:sp>
        <p:nvSpPr>
          <p:cNvPr id="1026" name="Rectangle 2"/>
          <p:cNvSpPr>
            <a:spLocks noGrp="1" noChangeArrowheads="1"/>
          </p:cNvSpPr>
          <p:nvPr>
            <p:ph type="title"/>
          </p:nvPr>
        </p:nvSpPr>
        <p:spPr>
          <a:xfrm>
            <a:off x="838200" y="304800"/>
            <a:ext cx="7543800" cy="1143000"/>
          </a:xfrm>
        </p:spPr>
        <p:txBody>
          <a:bodyPr/>
          <a:lstStyle/>
          <a:p>
            <a:pPr eaLnBrk="1" hangingPunct="1">
              <a:defRPr/>
            </a:pPr>
            <a:r>
              <a:rPr lang="it-IT" b="1" smtClean="0">
                <a:solidFill>
                  <a:srgbClr val="CC0000"/>
                </a:solidFill>
                <a:effectLst>
                  <a:outerShdw blurRad="38100" dist="38100" dir="2700000" algn="tl">
                    <a:srgbClr val="C0C0C0"/>
                  </a:outerShdw>
                </a:effectLst>
              </a:rPr>
              <a:t>Tabelle</a:t>
            </a:r>
          </a:p>
        </p:txBody>
      </p:sp>
      <p:sp>
        <p:nvSpPr>
          <p:cNvPr id="22533" name="Rectangle 3" descr="Rectangle: Click to edit Master text styles&#10;Second level&#10;Third level&#10;Fourth level&#10;Fifth level"/>
          <p:cNvSpPr>
            <a:spLocks noGrp="1" noChangeArrowheads="1"/>
          </p:cNvSpPr>
          <p:nvPr>
            <p:ph type="body" idx="1"/>
          </p:nvPr>
        </p:nvSpPr>
        <p:spPr>
          <a:xfrm>
            <a:off x="381000" y="1447800"/>
            <a:ext cx="8458200" cy="3962400"/>
          </a:xfrm>
        </p:spPr>
        <p:txBody>
          <a:bodyPr/>
          <a:lstStyle/>
          <a:p>
            <a:pPr eaLnBrk="1" hangingPunct="1">
              <a:lnSpc>
                <a:spcPct val="90000"/>
              </a:lnSpc>
              <a:buFont typeface="Wingdings" pitchFamily="2" charset="2"/>
              <a:buNone/>
            </a:pPr>
            <a:r>
              <a:rPr lang="it-IT" sz="2800" smtClean="0"/>
              <a:t>	</a:t>
            </a:r>
            <a:r>
              <a:rPr lang="it-IT" sz="1600" smtClean="0"/>
              <a:t>L'apertura del codice inizia con:</a:t>
            </a:r>
            <a:br>
              <a:rPr lang="it-IT" sz="1600" smtClean="0"/>
            </a:br>
            <a:r>
              <a:rPr lang="it-IT" sz="1600" smtClean="0">
                <a:solidFill>
                  <a:srgbClr val="0000FF"/>
                </a:solidFill>
              </a:rPr>
              <a:t>&lt;TABLE WIDTH="</a:t>
            </a:r>
            <a:r>
              <a:rPr lang="it-IT" sz="1600" smtClean="0">
                <a:solidFill>
                  <a:srgbClr val="990000"/>
                </a:solidFill>
              </a:rPr>
              <a:t>xxx</a:t>
            </a:r>
            <a:r>
              <a:rPr lang="it-IT" sz="1600" smtClean="0">
                <a:solidFill>
                  <a:srgbClr val="0000FF"/>
                </a:solidFill>
              </a:rPr>
              <a:t>" BORDER="</a:t>
            </a:r>
            <a:r>
              <a:rPr lang="it-IT" sz="1600" smtClean="0">
                <a:solidFill>
                  <a:srgbClr val="990000"/>
                </a:solidFill>
              </a:rPr>
              <a:t>0</a:t>
            </a:r>
            <a:r>
              <a:rPr lang="it-IT" sz="1600" smtClean="0">
                <a:solidFill>
                  <a:srgbClr val="0000FF"/>
                </a:solidFill>
              </a:rPr>
              <a:t>" CELLSPACING="</a:t>
            </a:r>
            <a:r>
              <a:rPr lang="it-IT" sz="1600" smtClean="0">
                <a:solidFill>
                  <a:srgbClr val="990000"/>
                </a:solidFill>
              </a:rPr>
              <a:t>0</a:t>
            </a:r>
            <a:r>
              <a:rPr lang="it-IT" sz="1600" smtClean="0">
                <a:solidFill>
                  <a:srgbClr val="0000FF"/>
                </a:solidFill>
              </a:rPr>
              <a:t>" CELLPADDING="</a:t>
            </a:r>
            <a:r>
              <a:rPr lang="it-IT" sz="1600" smtClean="0">
                <a:solidFill>
                  <a:srgbClr val="990000"/>
                </a:solidFill>
              </a:rPr>
              <a:t>0</a:t>
            </a:r>
            <a:r>
              <a:rPr lang="it-IT" sz="1600" smtClean="0">
                <a:solidFill>
                  <a:srgbClr val="0000FF"/>
                </a:solidFill>
              </a:rPr>
              <a:t>"&gt;</a:t>
            </a:r>
            <a:r>
              <a:rPr lang="it-IT" sz="1600" smtClean="0"/>
              <a:t/>
            </a:r>
            <a:br>
              <a:rPr lang="it-IT" sz="1600" smtClean="0"/>
            </a:br>
            <a:r>
              <a:rPr lang="it-IT" sz="1600" b="1" smtClean="0"/>
              <a:t>TABLE</a:t>
            </a:r>
            <a:r>
              <a:rPr lang="it-IT" sz="1600" smtClean="0"/>
              <a:t> indica al browser che in quel punto dovrà iniziare a disegnare una tabella, </a:t>
            </a:r>
            <a:br>
              <a:rPr lang="it-IT" sz="1600" smtClean="0"/>
            </a:br>
            <a:r>
              <a:rPr lang="it-IT" sz="1600" b="1" smtClean="0"/>
              <a:t>WIDTH</a:t>
            </a:r>
            <a:r>
              <a:rPr lang="it-IT" sz="1600" smtClean="0"/>
              <a:t> indica la larghezza della tabella e può essere espressa in pixel e in percentuale</a:t>
            </a:r>
            <a:br>
              <a:rPr lang="it-IT" sz="1600" smtClean="0"/>
            </a:br>
            <a:r>
              <a:rPr lang="it-IT" sz="1600" b="1" smtClean="0"/>
              <a:t>BORDER</a:t>
            </a:r>
            <a:r>
              <a:rPr lang="it-IT" sz="1600" smtClean="0"/>
              <a:t> indica lo spessore dei bordi della tabella espresso in pixel</a:t>
            </a:r>
            <a:br>
              <a:rPr lang="it-IT" sz="1600" smtClean="0"/>
            </a:br>
            <a:r>
              <a:rPr lang="it-IT" sz="1600" b="1" smtClean="0"/>
              <a:t>CELLSPACING</a:t>
            </a:r>
            <a:r>
              <a:rPr lang="it-IT" sz="1600" smtClean="0"/>
              <a:t> indica la distanza tra le celle espresso in pixel</a:t>
            </a:r>
            <a:br>
              <a:rPr lang="it-IT" sz="1600" smtClean="0"/>
            </a:br>
            <a:r>
              <a:rPr lang="it-IT" sz="1600" b="1" smtClean="0"/>
              <a:t>CELLPADDING</a:t>
            </a:r>
            <a:r>
              <a:rPr lang="it-IT" sz="1600" smtClean="0"/>
              <a:t> indica il bordo interno della cella espresso in pixel.</a:t>
            </a:r>
            <a:br>
              <a:rPr lang="it-IT" sz="1600" smtClean="0"/>
            </a:br>
            <a:r>
              <a:rPr lang="it-IT" sz="1600" b="1" smtClean="0"/>
              <a:t>&lt;/TABLE&gt;</a:t>
            </a:r>
            <a:r>
              <a:rPr lang="it-IT" sz="1600" smtClean="0"/>
              <a:t> indica la chiusura della tabella.</a:t>
            </a:r>
            <a:br>
              <a:rPr lang="it-IT" sz="1600" smtClean="0"/>
            </a:br>
            <a:r>
              <a:rPr lang="it-IT" sz="1600" smtClean="0"/>
              <a:t>Passando alla seconda riga è possibile notare che ci sono due parti che si ripetono:</a:t>
            </a:r>
            <a:br>
              <a:rPr lang="it-IT" sz="1600" smtClean="0"/>
            </a:br>
            <a:r>
              <a:rPr lang="it-IT" sz="1600" smtClean="0">
                <a:solidFill>
                  <a:srgbClr val="0000FF"/>
                </a:solidFill>
              </a:rPr>
              <a:t>&lt;TR&gt; </a:t>
            </a:r>
            <a:br>
              <a:rPr lang="it-IT" sz="1600" smtClean="0">
                <a:solidFill>
                  <a:srgbClr val="0000FF"/>
                </a:solidFill>
              </a:rPr>
            </a:br>
            <a:r>
              <a:rPr lang="it-IT" sz="1600" smtClean="0">
                <a:solidFill>
                  <a:srgbClr val="0000FF"/>
                </a:solidFill>
              </a:rPr>
              <a:t>&lt;TD WIDTH="</a:t>
            </a:r>
            <a:r>
              <a:rPr lang="it-IT" sz="1600" smtClean="0">
                <a:solidFill>
                  <a:srgbClr val="990000"/>
                </a:solidFill>
              </a:rPr>
              <a:t>xxx</a:t>
            </a:r>
            <a:r>
              <a:rPr lang="it-IT" sz="1600" smtClean="0">
                <a:solidFill>
                  <a:srgbClr val="0000FF"/>
                </a:solidFill>
              </a:rPr>
              <a:t>"&gt;&amp;nbsp;&lt;/TD&gt;</a:t>
            </a:r>
            <a:br>
              <a:rPr lang="it-IT" sz="1600" smtClean="0">
                <a:solidFill>
                  <a:srgbClr val="0000FF"/>
                </a:solidFill>
              </a:rPr>
            </a:br>
            <a:r>
              <a:rPr lang="it-IT" sz="1600" smtClean="0">
                <a:solidFill>
                  <a:srgbClr val="0000FF"/>
                </a:solidFill>
              </a:rPr>
              <a:t>&lt;TD WIDTH="</a:t>
            </a:r>
            <a:r>
              <a:rPr lang="it-IT" sz="1600" smtClean="0">
                <a:solidFill>
                  <a:srgbClr val="990000"/>
                </a:solidFill>
              </a:rPr>
              <a:t>xxx</a:t>
            </a:r>
            <a:r>
              <a:rPr lang="it-IT" sz="1600" smtClean="0">
                <a:solidFill>
                  <a:srgbClr val="0000FF"/>
                </a:solidFill>
              </a:rPr>
              <a:t>"&gt;&amp;nbsp;&lt;/TD&gt;</a:t>
            </a:r>
            <a:br>
              <a:rPr lang="it-IT" sz="1600" smtClean="0">
                <a:solidFill>
                  <a:srgbClr val="0000FF"/>
                </a:solidFill>
              </a:rPr>
            </a:br>
            <a:r>
              <a:rPr lang="it-IT" sz="1600" smtClean="0">
                <a:solidFill>
                  <a:srgbClr val="0000FF"/>
                </a:solidFill>
              </a:rPr>
              <a:t>&lt;/TR&gt;</a:t>
            </a:r>
            <a:r>
              <a:rPr lang="it-IT" sz="1600" smtClean="0"/>
              <a:t/>
            </a:r>
            <a:br>
              <a:rPr lang="it-IT" sz="1600" smtClean="0"/>
            </a:br>
            <a:r>
              <a:rPr lang="it-IT" sz="1600" smtClean="0"/>
              <a:t/>
            </a:r>
            <a:br>
              <a:rPr lang="it-IT" sz="1600" smtClean="0"/>
            </a:br>
            <a:r>
              <a:rPr lang="it-IT" sz="1600" smtClean="0">
                <a:solidFill>
                  <a:srgbClr val="0000FF"/>
                </a:solidFill>
              </a:rPr>
              <a:t>&lt;TR&gt; &lt;/TR&gt;</a:t>
            </a:r>
            <a:r>
              <a:rPr lang="it-IT" sz="1600" smtClean="0"/>
              <a:t> indicano rispettivamente l'inizio e la fine di una riga</a:t>
            </a:r>
            <a:br>
              <a:rPr lang="it-IT" sz="1600" smtClean="0"/>
            </a:br>
            <a:r>
              <a:rPr lang="it-IT" sz="1600" smtClean="0">
                <a:solidFill>
                  <a:srgbClr val="0000FF"/>
                </a:solidFill>
              </a:rPr>
              <a:t>&lt;TD WIDTH="</a:t>
            </a:r>
            <a:r>
              <a:rPr lang="it-IT" sz="1600" smtClean="0">
                <a:solidFill>
                  <a:srgbClr val="990000"/>
                </a:solidFill>
              </a:rPr>
              <a:t>xxx</a:t>
            </a:r>
            <a:r>
              <a:rPr lang="it-IT" sz="1600" smtClean="0">
                <a:solidFill>
                  <a:srgbClr val="0000FF"/>
                </a:solidFill>
              </a:rPr>
              <a:t>"&gt; &lt;/TD&gt;</a:t>
            </a:r>
            <a:r>
              <a:rPr lang="it-IT" sz="1600" smtClean="0"/>
              <a:t> indicano rispettivamente l'apertura e la chiusura di una colonna. Ogni </a:t>
            </a:r>
            <a:r>
              <a:rPr lang="it-IT" sz="1600" b="1" smtClean="0"/>
              <a:t>&lt;TD&gt;</a:t>
            </a:r>
            <a:r>
              <a:rPr lang="it-IT" sz="1600" smtClean="0"/>
              <a:t> indica una colonna.</a:t>
            </a:r>
            <a:r>
              <a:rPr lang="it-IT" sz="1600" b="1" smtClean="0"/>
              <a:t/>
            </a:r>
            <a:br>
              <a:rPr lang="it-IT" sz="1600" b="1" smtClean="0"/>
            </a:br>
            <a:r>
              <a:rPr lang="it-IT" sz="1600" b="1" smtClean="0"/>
              <a:t>WIDTH</a:t>
            </a:r>
            <a:r>
              <a:rPr lang="it-IT" sz="1600" smtClean="0"/>
              <a:t> indica la larghezza della colonna espresso in pixel</a:t>
            </a:r>
            <a:br>
              <a:rPr lang="it-IT" sz="1600" smtClean="0"/>
            </a:br>
            <a:r>
              <a:rPr lang="it-IT" sz="1600" smtClean="0">
                <a:solidFill>
                  <a:srgbClr val="0000FF"/>
                </a:solidFill>
              </a:rPr>
              <a:t>&amp;nbsp;</a:t>
            </a:r>
            <a:r>
              <a:rPr lang="it-IT" sz="1600" smtClean="0"/>
              <a:t> sono dei caratteri che si inseriscono nelle celle vuote per evitare che vengano schiacciate, al posto di questi caratteri andranno inseriti i contenuti come se fosse una parte qualsiasi del codice. </a:t>
            </a:r>
          </a:p>
          <a:p>
            <a:pPr eaLnBrk="1" hangingPunct="1">
              <a:lnSpc>
                <a:spcPct val="90000"/>
              </a:lnSpc>
              <a:buFont typeface="Wingdings" pitchFamily="2" charset="2"/>
              <a:buNone/>
            </a:pPr>
            <a:endParaRPr lang="it-IT" sz="1600" smtClean="0"/>
          </a:p>
          <a:p>
            <a:pPr eaLnBrk="1" hangingPunct="1">
              <a:lnSpc>
                <a:spcPct val="90000"/>
              </a:lnSpc>
              <a:buFont typeface="Wingdings" pitchFamily="2" charset="2"/>
              <a:buNone/>
            </a:pPr>
            <a:r>
              <a:rPr lang="it-IT" sz="1600" smtClean="0"/>
              <a:t/>
            </a:r>
            <a:br>
              <a:rPr lang="it-IT" sz="1600" smtClean="0"/>
            </a:br>
            <a:r>
              <a:rPr lang="it-IT" sz="1600" smtClean="0">
                <a:solidFill>
                  <a:srgbClr val="0000FF"/>
                </a:solidFill>
              </a:rPr>
              <a:t/>
            </a:r>
            <a:br>
              <a:rPr lang="it-IT" sz="1600" smtClean="0">
                <a:solidFill>
                  <a:srgbClr val="0000FF"/>
                </a:solidFill>
              </a:rPr>
            </a:br>
            <a:endParaRPr lang="it-IT" sz="1600" smtClean="0"/>
          </a:p>
          <a:p>
            <a:pPr eaLnBrk="1" hangingPunct="1">
              <a:lnSpc>
                <a:spcPct val="90000"/>
              </a:lnSpc>
              <a:buFont typeface="Wingdings" pitchFamily="2" charset="2"/>
              <a:buNone/>
            </a:pPr>
            <a:endParaRPr lang="it-IT" sz="1600" smtClean="0"/>
          </a:p>
          <a:p>
            <a:pPr eaLnBrk="1" hangingPunct="1">
              <a:lnSpc>
                <a:spcPct val="90000"/>
              </a:lnSpc>
              <a:buFont typeface="Wingdings" pitchFamily="2" charset="2"/>
              <a:buNone/>
            </a:pPr>
            <a:endParaRPr lang="it-IT" sz="16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C0C0C0"/>
                  </a:outerShdw>
                </a:effectLst>
              </a:rPr>
              <a:t>Lo standard HTML </a:t>
            </a:r>
          </a:p>
        </p:txBody>
      </p:sp>
      <p:sp>
        <p:nvSpPr>
          <p:cNvPr id="3" name="Segnaposto contenuto 2"/>
          <p:cNvSpPr>
            <a:spLocks noGrp="1"/>
          </p:cNvSpPr>
          <p:nvPr>
            <p:ph idx="1"/>
          </p:nvPr>
        </p:nvSpPr>
        <p:spPr/>
        <p:txBody>
          <a:bodyPr/>
          <a:lstStyle/>
          <a:p>
            <a:pPr marL="0" indent="0">
              <a:buNone/>
            </a:pPr>
            <a:r>
              <a:rPr lang="it-IT" sz="2000" dirty="0" smtClean="0"/>
              <a:t>L’organizzazione che si occupa di standardizzare la </a:t>
            </a:r>
            <a:r>
              <a:rPr lang="it-IT" sz="2000" b="1" dirty="0" smtClean="0"/>
              <a:t>sintassi del linguaggio HTML</a:t>
            </a:r>
            <a:r>
              <a:rPr lang="it-IT" sz="2000" dirty="0" smtClean="0"/>
              <a:t> (il W3C: </a:t>
            </a:r>
            <a:r>
              <a:rPr lang="it-IT" sz="2000" dirty="0" smtClean="0">
                <a:hlinkClick r:id="rId2" tooltip="Inglese - Link Esterno"/>
              </a:rPr>
              <a:t>World Wide Web </a:t>
            </a:r>
            <a:r>
              <a:rPr lang="it-IT" sz="2000" dirty="0" err="1" smtClean="0">
                <a:hlinkClick r:id="rId2" tooltip="Inglese - Link Esterno"/>
              </a:rPr>
              <a:t>Consortium</a:t>
            </a:r>
            <a:r>
              <a:rPr lang="it-IT" sz="2000" dirty="0" smtClean="0"/>
              <a:t>) ha rilasciato diverse versioni di questo linguaggio (HTML 2.0, HTML 3.2, HTML 4.0); e – da un certo punto in poi – l’HTML si è evoluto in </a:t>
            </a:r>
            <a:r>
              <a:rPr lang="it-IT" sz="2000" dirty="0" smtClean="0">
                <a:solidFill>
                  <a:schemeClr val="tx1"/>
                </a:solidFill>
                <a:latin typeface="+mn-lt"/>
                <a:ea typeface="+mn-ea"/>
                <a:cs typeface="+mn-cs"/>
              </a:rPr>
              <a:t>XHTML</a:t>
            </a:r>
            <a:r>
              <a:rPr lang="it-IT" sz="2000" dirty="0" smtClean="0"/>
              <a:t> (si tratta dell’HTML riformulato come linguaggio XML – ne sono già state rilasciate due versioni).</a:t>
            </a:r>
          </a:p>
          <a:p>
            <a:pPr marL="0" indent="0">
              <a:buNone/>
            </a:pPr>
            <a:r>
              <a:rPr lang="it-IT" sz="2000" dirty="0" smtClean="0"/>
              <a:t>La versione dell’HTML che esamineremo in questo corso è l’ultima rilasciata: si tratta dell’HTML 4.01 del 24 dicembre 1999.</a:t>
            </a:r>
          </a:p>
          <a:p>
            <a:pPr marL="0" indent="0">
              <a:buNone/>
            </a:pPr>
            <a:r>
              <a:rPr lang="it-IT" sz="2000" dirty="0" smtClean="0"/>
              <a:t>Anche se abbiamo detto che l’HTML si è evoluto in XHTML ci sono delle ottime ragioni per incominciare a studiare l’HTML e non l’XHTML:</a:t>
            </a:r>
          </a:p>
          <a:p>
            <a:endParaRPr lang="it-IT" dirty="0"/>
          </a:p>
        </p:txBody>
      </p:sp>
      <p:sp>
        <p:nvSpPr>
          <p:cNvPr id="4" name="Segnaposto piè di pagina 3"/>
          <p:cNvSpPr>
            <a:spLocks noGrp="1"/>
          </p:cNvSpPr>
          <p:nvPr>
            <p:ph type="ftr" sz="quarter" idx="11"/>
          </p:nvPr>
        </p:nvSpPr>
        <p:spPr/>
        <p:txBody>
          <a:bodyPr/>
          <a:lstStyle/>
          <a:p>
            <a:pPr>
              <a:defRPr/>
            </a:pPr>
            <a:r>
              <a:rPr lang="it-IT" smtClean="0"/>
              <a:t>Prof. Rocco Ciurleo</a:t>
            </a:r>
            <a:endParaRPr lang="it-IT"/>
          </a:p>
        </p:txBody>
      </p:sp>
      <p:sp>
        <p:nvSpPr>
          <p:cNvPr id="5" name="Segnaposto numero diapositiva 4"/>
          <p:cNvSpPr>
            <a:spLocks noGrp="1"/>
          </p:cNvSpPr>
          <p:nvPr>
            <p:ph type="sldNum" sz="quarter" idx="12"/>
          </p:nvPr>
        </p:nvSpPr>
        <p:spPr/>
        <p:txBody>
          <a:bodyPr/>
          <a:lstStyle/>
          <a:p>
            <a:pPr>
              <a:defRPr/>
            </a:pPr>
            <a:fld id="{0CBC4476-27D9-4779-9DB7-C8D6CA5C1EA8}" type="slidenum">
              <a:rPr lang="it-IT" smtClean="0"/>
              <a:pPr>
                <a:defRPr/>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egnaposto piè di pagina 4"/>
          <p:cNvSpPr>
            <a:spLocks noGrp="1"/>
          </p:cNvSpPr>
          <p:nvPr>
            <p:ph type="ftr" sz="quarter" idx="11"/>
          </p:nvPr>
        </p:nvSpPr>
        <p:spPr>
          <a:noFill/>
        </p:spPr>
        <p:txBody>
          <a:bodyPr/>
          <a:lstStyle/>
          <a:p>
            <a:r>
              <a:rPr lang="it-IT" smtClean="0"/>
              <a:t>Prof. Rocco Ciurleo</a:t>
            </a:r>
          </a:p>
        </p:txBody>
      </p:sp>
      <p:sp>
        <p:nvSpPr>
          <p:cNvPr id="5123" name="Segnaposto numero diapositiva 5"/>
          <p:cNvSpPr>
            <a:spLocks noGrp="1"/>
          </p:cNvSpPr>
          <p:nvPr>
            <p:ph type="sldNum" sz="quarter" idx="12"/>
          </p:nvPr>
        </p:nvSpPr>
        <p:spPr>
          <a:noFill/>
        </p:spPr>
        <p:txBody>
          <a:bodyPr/>
          <a:lstStyle/>
          <a:p>
            <a:fld id="{1ADBA350-75DA-4ACB-BB9F-E8BAE2F5C134}" type="slidenum">
              <a:rPr lang="it-IT" smtClean="0"/>
              <a:pPr/>
              <a:t>4</a:t>
            </a:fld>
            <a:endParaRPr lang="it-IT" smtClean="0"/>
          </a:p>
        </p:txBody>
      </p:sp>
      <p:sp>
        <p:nvSpPr>
          <p:cNvPr id="4098" name="Rectangle 2"/>
          <p:cNvSpPr>
            <a:spLocks noGrp="1" noChangeArrowheads="1"/>
          </p:cNvSpPr>
          <p:nvPr>
            <p:ph type="title"/>
          </p:nvPr>
        </p:nvSpPr>
        <p:spPr/>
        <p:txBody>
          <a:bodyPr/>
          <a:lstStyle/>
          <a:p>
            <a:pPr eaLnBrk="1" hangingPunct="1">
              <a:defRPr/>
            </a:pPr>
            <a:r>
              <a:rPr lang="it-IT" b="1" dirty="0" smtClean="0">
                <a:solidFill>
                  <a:srgbClr val="FF0000"/>
                </a:solidFill>
                <a:effectLst>
                  <a:outerShdw blurRad="38100" dist="38100" dir="2700000" algn="tl">
                    <a:srgbClr val="C0C0C0"/>
                  </a:outerShdw>
                </a:effectLst>
              </a:rPr>
              <a:t>Gli </a:t>
            </a:r>
            <a:r>
              <a:rPr lang="it-IT" b="1" dirty="0" err="1" smtClean="0">
                <a:solidFill>
                  <a:srgbClr val="FF0000"/>
                </a:solidFill>
                <a:effectLst>
                  <a:outerShdw blurRad="38100" dist="38100" dir="2700000" algn="tl">
                    <a:srgbClr val="C0C0C0"/>
                  </a:outerShdw>
                </a:effectLst>
              </a:rPr>
              <a:t>editor</a:t>
            </a:r>
            <a:r>
              <a:rPr lang="it-IT" b="1" dirty="0" smtClean="0">
                <a:solidFill>
                  <a:srgbClr val="FF0000"/>
                </a:solidFill>
                <a:effectLst>
                  <a:outerShdw blurRad="38100" dist="38100" dir="2700000" algn="tl">
                    <a:srgbClr val="C0C0C0"/>
                  </a:outerShdw>
                </a:effectLst>
              </a:rPr>
              <a:t> HTML</a:t>
            </a:r>
          </a:p>
        </p:txBody>
      </p:sp>
      <p:sp>
        <p:nvSpPr>
          <p:cNvPr id="5125" name="Rectangle 3" descr="Rectangle: Click to edit Master text styles&#10;Second level&#10;Third level&#10;Fourth level&#10;Fifth level"/>
          <p:cNvSpPr>
            <a:spLocks noGrp="1" noChangeArrowheads="1"/>
          </p:cNvSpPr>
          <p:nvPr>
            <p:ph type="body" idx="1"/>
          </p:nvPr>
        </p:nvSpPr>
        <p:spPr>
          <a:xfrm>
            <a:off x="755650" y="1628775"/>
            <a:ext cx="7772400" cy="4114800"/>
          </a:xfrm>
        </p:spPr>
        <p:txBody>
          <a:bodyPr/>
          <a:lstStyle/>
          <a:p>
            <a:pPr algn="just" eaLnBrk="1" hangingPunct="1">
              <a:lnSpc>
                <a:spcPct val="90000"/>
              </a:lnSpc>
            </a:pPr>
            <a:r>
              <a:rPr lang="it-IT" sz="2800" u="sng" smtClean="0"/>
              <a:t>Editor </a:t>
            </a:r>
            <a:r>
              <a:rPr lang="it-IT" sz="2800" b="1" u="sng" smtClean="0"/>
              <a:t>AD OGGETTI</a:t>
            </a:r>
            <a:r>
              <a:rPr lang="it-IT" sz="2800" u="sng" smtClean="0"/>
              <a:t> (o WYSIWYG)</a:t>
            </a:r>
            <a:endParaRPr lang="it-IT" sz="800" u="sng" smtClean="0"/>
          </a:p>
          <a:p>
            <a:pPr algn="just" eaLnBrk="1" hangingPunct="1">
              <a:lnSpc>
                <a:spcPct val="90000"/>
              </a:lnSpc>
            </a:pPr>
            <a:r>
              <a:rPr lang="it-IT" sz="800" u="sng" smtClean="0"/>
              <a:t/>
            </a:r>
            <a:br>
              <a:rPr lang="it-IT" sz="800" u="sng" smtClean="0"/>
            </a:br>
            <a:r>
              <a:rPr lang="it-IT" sz="2400" smtClean="0"/>
              <a:t>"WYSIWYG" è l'acronimo di "What You See Is What You Get", che tradotto in italiano significa "Quello che vedi è ciò che ottieni". Utilizzando questo tipo di programmi non ci si trova a lavorare direttamente sul codice HTML ma sugli oggetti (testo e immagini) che costituiscono la pagina web. La disposizione degli oggetti sulla pagina avviene semplicemente spostandoli e trascinandoli col mouse. Il tempo di apprendimento per questi programmi è molto breve. Ovviamente anche le nozioni HTML necessarie per utilizzare questo tipo di programmi vengono ridotte al minimo indispensabile. </a:t>
            </a:r>
          </a:p>
          <a:p>
            <a:pPr eaLnBrk="1" hangingPunct="1">
              <a:lnSpc>
                <a:spcPct val="90000"/>
              </a:lnSpc>
              <a:buFont typeface="Wingdings" pitchFamily="2" charset="2"/>
              <a:buNone/>
            </a:pPr>
            <a:endParaRPr lang="it-IT" sz="2400" smtClean="0"/>
          </a:p>
          <a:p>
            <a:pPr eaLnBrk="1" hangingPunct="1">
              <a:lnSpc>
                <a:spcPct val="90000"/>
              </a:lnSpc>
            </a:pPr>
            <a:endParaRPr lang="it-IT" sz="1200" smtClean="0"/>
          </a:p>
          <a:p>
            <a:pPr eaLnBrk="1" hangingPunct="1">
              <a:lnSpc>
                <a:spcPct val="90000"/>
              </a:lnSpc>
            </a:pPr>
            <a:endParaRPr lang="it-IT" sz="16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egnaposto piè di pagina 4"/>
          <p:cNvSpPr>
            <a:spLocks noGrp="1"/>
          </p:cNvSpPr>
          <p:nvPr>
            <p:ph type="ftr" sz="quarter" idx="11"/>
          </p:nvPr>
        </p:nvSpPr>
        <p:spPr>
          <a:noFill/>
        </p:spPr>
        <p:txBody>
          <a:bodyPr/>
          <a:lstStyle/>
          <a:p>
            <a:r>
              <a:rPr lang="it-IT" smtClean="0"/>
              <a:t>Prof. Rocco Ciurleo</a:t>
            </a:r>
          </a:p>
        </p:txBody>
      </p:sp>
      <p:sp>
        <p:nvSpPr>
          <p:cNvPr id="6147" name="Segnaposto numero diapositiva 5"/>
          <p:cNvSpPr>
            <a:spLocks noGrp="1"/>
          </p:cNvSpPr>
          <p:nvPr>
            <p:ph type="sldNum" sz="quarter" idx="12"/>
          </p:nvPr>
        </p:nvSpPr>
        <p:spPr>
          <a:noFill/>
        </p:spPr>
        <p:txBody>
          <a:bodyPr/>
          <a:lstStyle/>
          <a:p>
            <a:fld id="{FC88BA4D-3B47-41F8-ACF7-C7C04487B958}" type="slidenum">
              <a:rPr lang="it-IT" smtClean="0"/>
              <a:pPr/>
              <a:t>5</a:t>
            </a:fld>
            <a:endParaRPr lang="it-IT" smtClean="0"/>
          </a:p>
        </p:txBody>
      </p:sp>
      <p:sp>
        <p:nvSpPr>
          <p:cNvPr id="5122" name="Rectangle 2"/>
          <p:cNvSpPr>
            <a:spLocks noGrp="1" noChangeArrowheads="1"/>
          </p:cNvSpPr>
          <p:nvPr>
            <p:ph type="title"/>
          </p:nvPr>
        </p:nvSpPr>
        <p:spPr/>
        <p:txBody>
          <a:bodyPr/>
          <a:lstStyle/>
          <a:p>
            <a:pPr eaLnBrk="1" hangingPunct="1">
              <a:defRPr/>
            </a:pPr>
            <a:r>
              <a:rPr lang="it-IT" b="1" dirty="0" smtClean="0">
                <a:solidFill>
                  <a:srgbClr val="FF0000"/>
                </a:solidFill>
                <a:effectLst>
                  <a:outerShdw blurRad="38100" dist="38100" dir="2700000" algn="tl">
                    <a:srgbClr val="C0C0C0"/>
                  </a:outerShdw>
                </a:effectLst>
              </a:rPr>
              <a:t>Gli </a:t>
            </a:r>
            <a:r>
              <a:rPr lang="it-IT" b="1" dirty="0" err="1" smtClean="0">
                <a:solidFill>
                  <a:srgbClr val="FF0000"/>
                </a:solidFill>
                <a:effectLst>
                  <a:outerShdw blurRad="38100" dist="38100" dir="2700000" algn="tl">
                    <a:srgbClr val="C0C0C0"/>
                  </a:outerShdw>
                </a:effectLst>
              </a:rPr>
              <a:t>editor</a:t>
            </a:r>
            <a:r>
              <a:rPr lang="it-IT" b="1" dirty="0" smtClean="0">
                <a:solidFill>
                  <a:srgbClr val="FF0000"/>
                </a:solidFill>
                <a:effectLst>
                  <a:outerShdw blurRad="38100" dist="38100" dir="2700000" algn="tl">
                    <a:srgbClr val="C0C0C0"/>
                  </a:outerShdw>
                </a:effectLst>
              </a:rPr>
              <a:t> HTML</a:t>
            </a:r>
          </a:p>
        </p:txBody>
      </p:sp>
      <p:sp>
        <p:nvSpPr>
          <p:cNvPr id="6149" name="Rectangle 3" descr="Rectangle: Click to edit Master text styles&#10;Second level&#10;Third level&#10;Fourth level&#10;Fifth level"/>
          <p:cNvSpPr>
            <a:spLocks noGrp="1" noChangeArrowheads="1"/>
          </p:cNvSpPr>
          <p:nvPr>
            <p:ph type="body" idx="1"/>
          </p:nvPr>
        </p:nvSpPr>
        <p:spPr>
          <a:xfrm>
            <a:off x="827088" y="1773238"/>
            <a:ext cx="7772400" cy="4114800"/>
          </a:xfrm>
        </p:spPr>
        <p:txBody>
          <a:bodyPr/>
          <a:lstStyle/>
          <a:p>
            <a:pPr eaLnBrk="1" hangingPunct="1">
              <a:lnSpc>
                <a:spcPct val="90000"/>
              </a:lnSpc>
            </a:pPr>
            <a:r>
              <a:rPr lang="it-IT" sz="2800" u="sng" smtClean="0"/>
              <a:t>Editor </a:t>
            </a:r>
            <a:r>
              <a:rPr lang="it-IT" sz="2800" b="1" u="sng" smtClean="0"/>
              <a:t>TESTUALI</a:t>
            </a:r>
            <a:endParaRPr lang="it-IT" sz="800" b="1" u="sng" smtClean="0"/>
          </a:p>
          <a:p>
            <a:pPr algn="just" eaLnBrk="1" hangingPunct="1">
              <a:lnSpc>
                <a:spcPct val="90000"/>
              </a:lnSpc>
              <a:buFont typeface="Arial" charset="0"/>
              <a:buChar char="•"/>
            </a:pPr>
            <a:r>
              <a:rPr lang="it-IT" sz="800" u="sng" smtClean="0"/>
              <a:t/>
            </a:r>
            <a:br>
              <a:rPr lang="it-IT" sz="800" u="sng" smtClean="0"/>
            </a:br>
            <a:r>
              <a:rPr lang="it-IT" sz="2400" smtClean="0"/>
              <a:t>Sono programmi che consentono la scrittura (e la modifica) diretta del codice HTML. Solitamente questi programmi sono utilizzati da persone già esperte o da chi vuol imparare il linguaggio HTML partendo da zero e ha molto tempo da dedicare a questo obiettivo. Utilizzando questo tipo di programmi, almeno all'inizio, si impiega più tempo a realizzare una pagina web rispetto agli editor WYSIWYG. Ma con l'andare del tempo la scrittura e correzione diretta del codice velocizzerà parecchio il lavoro. </a:t>
            </a:r>
          </a:p>
          <a:p>
            <a:pPr algn="just" eaLnBrk="1" hangingPunct="1">
              <a:lnSpc>
                <a:spcPct val="90000"/>
              </a:lnSpc>
              <a:buFont typeface="Wingdings" pitchFamily="2" charset="2"/>
              <a:buNone/>
            </a:pPr>
            <a:r>
              <a:rPr lang="it-IT" sz="1200" smtClean="0"/>
              <a:t/>
            </a:r>
            <a:br>
              <a:rPr lang="it-IT" sz="1200" smtClean="0"/>
            </a:br>
            <a:endParaRPr lang="it-IT" sz="12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piè di pagina 4"/>
          <p:cNvSpPr>
            <a:spLocks noGrp="1"/>
          </p:cNvSpPr>
          <p:nvPr>
            <p:ph type="ftr" sz="quarter" idx="11"/>
          </p:nvPr>
        </p:nvSpPr>
        <p:spPr>
          <a:noFill/>
        </p:spPr>
        <p:txBody>
          <a:bodyPr/>
          <a:lstStyle/>
          <a:p>
            <a:r>
              <a:rPr lang="it-IT" smtClean="0"/>
              <a:t>Prof. Rocco Ciurleo</a:t>
            </a:r>
          </a:p>
        </p:txBody>
      </p:sp>
      <p:sp>
        <p:nvSpPr>
          <p:cNvPr id="7171" name="Segnaposto numero diapositiva 5"/>
          <p:cNvSpPr>
            <a:spLocks noGrp="1"/>
          </p:cNvSpPr>
          <p:nvPr>
            <p:ph type="sldNum" sz="quarter" idx="12"/>
          </p:nvPr>
        </p:nvSpPr>
        <p:spPr>
          <a:noFill/>
        </p:spPr>
        <p:txBody>
          <a:bodyPr/>
          <a:lstStyle/>
          <a:p>
            <a:fld id="{1FDFD9EE-7AE1-4109-A928-A6D5E7B84E6F}" type="slidenum">
              <a:rPr lang="it-IT" smtClean="0"/>
              <a:pPr/>
              <a:t>6</a:t>
            </a:fld>
            <a:endParaRPr lang="it-IT" smtClean="0"/>
          </a:p>
        </p:txBody>
      </p:sp>
      <p:sp>
        <p:nvSpPr>
          <p:cNvPr id="6146" name="Rectangle 2"/>
          <p:cNvSpPr>
            <a:spLocks noGrp="1" noChangeArrowheads="1"/>
          </p:cNvSpPr>
          <p:nvPr>
            <p:ph type="title"/>
          </p:nvPr>
        </p:nvSpPr>
        <p:spPr>
          <a:xfrm>
            <a:off x="609600" y="685800"/>
            <a:ext cx="7772400" cy="762000"/>
          </a:xfrm>
        </p:spPr>
        <p:txBody>
          <a:bodyPr/>
          <a:lstStyle/>
          <a:p>
            <a:pPr eaLnBrk="1" hangingPunct="1">
              <a:defRPr/>
            </a:pPr>
            <a:r>
              <a:rPr lang="it-IT" b="1" dirty="0" smtClean="0">
                <a:solidFill>
                  <a:srgbClr val="FF0000"/>
                </a:solidFill>
                <a:effectLst>
                  <a:outerShdw blurRad="38100" dist="38100" dir="2700000" algn="tl">
                    <a:srgbClr val="C0C0C0"/>
                  </a:outerShdw>
                </a:effectLst>
              </a:rPr>
              <a:t>Struttura di un </a:t>
            </a:r>
            <a:r>
              <a:rPr lang="it-IT" b="1" dirty="0" err="1" smtClean="0">
                <a:solidFill>
                  <a:srgbClr val="FF0000"/>
                </a:solidFill>
                <a:effectLst>
                  <a:outerShdw blurRad="38100" dist="38100" dir="2700000" algn="tl">
                    <a:srgbClr val="C0C0C0"/>
                  </a:outerShdw>
                </a:effectLst>
              </a:rPr>
              <a:t>tag</a:t>
            </a:r>
            <a:endParaRPr lang="it-IT" b="1" dirty="0" smtClean="0">
              <a:solidFill>
                <a:srgbClr val="FF0000"/>
              </a:solidFill>
              <a:effectLst>
                <a:outerShdw blurRad="38100" dist="38100" dir="2700000" algn="tl">
                  <a:srgbClr val="C0C0C0"/>
                </a:outerShdw>
              </a:effectLst>
            </a:endParaRPr>
          </a:p>
        </p:txBody>
      </p:sp>
      <p:sp>
        <p:nvSpPr>
          <p:cNvPr id="7173" name="Rectangle 3" descr="Rectangle: Click to edit Master text styles&#10;Second level&#10;Third level&#10;Fourth level&#10;Fifth level"/>
          <p:cNvSpPr>
            <a:spLocks noGrp="1" noChangeArrowheads="1"/>
          </p:cNvSpPr>
          <p:nvPr>
            <p:ph type="body" idx="1"/>
          </p:nvPr>
        </p:nvSpPr>
        <p:spPr>
          <a:xfrm>
            <a:off x="685800" y="1676400"/>
            <a:ext cx="7772400" cy="4419600"/>
          </a:xfrm>
        </p:spPr>
        <p:txBody>
          <a:bodyPr/>
          <a:lstStyle/>
          <a:p>
            <a:pPr marL="0" indent="0">
              <a:buNone/>
            </a:pPr>
            <a:r>
              <a:rPr lang="it-IT" sz="1800" dirty="0" smtClean="0"/>
              <a:t>All’interno di ogni pagina è presente una serie di marcatori (i </a:t>
            </a:r>
            <a:r>
              <a:rPr lang="it-IT" sz="1800" b="1" dirty="0" smtClean="0"/>
              <a:t>TAG</a:t>
            </a:r>
            <a:r>
              <a:rPr lang="it-IT" sz="1800" dirty="0" smtClean="0"/>
              <a:t>), a cui viene affidata la visualizzazione e che hanno differenti nomi a seconda della loro funzione.</a:t>
            </a:r>
          </a:p>
          <a:p>
            <a:pPr marL="0" indent="0">
              <a:buNone/>
            </a:pPr>
            <a:r>
              <a:rPr lang="it-IT" sz="1800" dirty="0" smtClean="0"/>
              <a:t>I </a:t>
            </a:r>
            <a:r>
              <a:rPr lang="it-IT" sz="1800" dirty="0" err="1" smtClean="0"/>
              <a:t>tag</a:t>
            </a:r>
            <a:r>
              <a:rPr lang="it-IT" sz="1800" dirty="0" smtClean="0"/>
              <a:t> vanno inseriti tra parentesi angolari (</a:t>
            </a:r>
            <a:r>
              <a:rPr lang="it-IT" sz="1800" b="1" dirty="0" smtClean="0"/>
              <a:t>&lt;TAG&gt;</a:t>
            </a:r>
            <a:r>
              <a:rPr lang="it-IT" sz="1800" dirty="0" smtClean="0"/>
              <a:t>), la chiusura del </a:t>
            </a:r>
            <a:r>
              <a:rPr lang="it-IT" sz="1800" dirty="0" err="1" smtClean="0"/>
              <a:t>tag</a:t>
            </a:r>
            <a:r>
              <a:rPr lang="it-IT" sz="1800" dirty="0" smtClean="0"/>
              <a:t> viene indicata con una “/” (è il simbolo comunemente detto “</a:t>
            </a:r>
            <a:r>
              <a:rPr lang="it-IT" sz="1800" dirty="0" err="1" smtClean="0"/>
              <a:t>slash</a:t>
            </a:r>
            <a:r>
              <a:rPr lang="it-IT" sz="1800" dirty="0" smtClean="0"/>
              <a:t>”. Quindi: </a:t>
            </a:r>
            <a:r>
              <a:rPr lang="it-IT" sz="1800" b="1" dirty="0" smtClean="0"/>
              <a:t>&lt;/TAG&gt;</a:t>
            </a:r>
            <a:r>
              <a:rPr lang="it-IT" sz="1800" dirty="0" smtClean="0"/>
              <a:t>). Il contenuto va inserito tra l’apertura e la chiusura del </a:t>
            </a:r>
            <a:r>
              <a:rPr lang="it-IT" sz="1800" dirty="0" err="1" smtClean="0"/>
              <a:t>tag</a:t>
            </a:r>
            <a:r>
              <a:rPr lang="it-IT" sz="1800" dirty="0" smtClean="0"/>
              <a:t> medesimo, secondo questa forma:</a:t>
            </a:r>
          </a:p>
          <a:p>
            <a:pPr marL="0" indent="0">
              <a:buNone/>
            </a:pPr>
            <a:r>
              <a:rPr lang="it-IT" sz="1800" b="1" dirty="0" smtClean="0"/>
              <a:t>&lt;TAG attributi&gt;contenuto&lt;/TAG&gt;</a:t>
            </a:r>
          </a:p>
          <a:p>
            <a:pPr marL="0" indent="0">
              <a:buNone/>
            </a:pPr>
            <a:r>
              <a:rPr lang="it-IT" sz="1800" dirty="0" smtClean="0"/>
              <a:t>Ecco un esempio, con una sintassi che serve a disporre un testo giustificato a destra:</a:t>
            </a:r>
          </a:p>
          <a:p>
            <a:pPr marL="0" indent="0">
              <a:buNone/>
            </a:pPr>
            <a:r>
              <a:rPr lang="it-IT" sz="1800" b="1" dirty="0" smtClean="0"/>
              <a:t>&lt;P </a:t>
            </a:r>
            <a:r>
              <a:rPr lang="it-IT" sz="1800" b="1" dirty="0" err="1" smtClean="0"/>
              <a:t>align=</a:t>
            </a:r>
            <a:r>
              <a:rPr lang="it-IT" sz="1800" b="1" dirty="0" smtClean="0"/>
              <a:t>"right"&gt;testo&lt;/P&gt;</a:t>
            </a:r>
          </a:p>
          <a:p>
            <a:pPr marL="0" indent="0">
              <a:buNone/>
            </a:pPr>
            <a:r>
              <a:rPr lang="it-IT" sz="1800" dirty="0" smtClean="0"/>
              <a:t>dall’esempio è evidente che la struttura di un attributo è: </a:t>
            </a:r>
            <a:r>
              <a:rPr lang="it-IT" sz="1800" b="1" dirty="0" err="1" smtClean="0"/>
              <a:t>attributo=</a:t>
            </a:r>
            <a:r>
              <a:rPr lang="it-IT" sz="1800" b="1" dirty="0" smtClean="0"/>
              <a:t>"valore"</a:t>
            </a:r>
            <a:r>
              <a:rPr lang="it-IT" sz="1800" dirty="0" smtClean="0"/>
              <a:t>. Quindi in definita la struttura di un </a:t>
            </a:r>
            <a:r>
              <a:rPr lang="it-IT" sz="1800" dirty="0" err="1" smtClean="0"/>
              <a:t>tag</a:t>
            </a:r>
            <a:r>
              <a:rPr lang="it-IT" sz="1800" dirty="0" smtClean="0"/>
              <a:t> sarà:</a:t>
            </a:r>
          </a:p>
          <a:p>
            <a:pPr marL="0" indent="0">
              <a:buNone/>
            </a:pPr>
            <a:r>
              <a:rPr lang="it-IT" sz="1800" b="1" dirty="0" smtClean="0"/>
              <a:t>&lt;TAG attributo_1="valore1" attributo_2="valore2"&gt;contenuto&lt;/TAG&gt;</a:t>
            </a:r>
          </a:p>
          <a:p>
            <a:pPr marL="0" indent="0" eaLnBrk="1" hangingPunct="1">
              <a:lnSpc>
                <a:spcPct val="90000"/>
              </a:lnSpc>
              <a:buNone/>
            </a:pPr>
            <a:endParaRPr lang="it-IT" sz="20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piè di pagina 4"/>
          <p:cNvSpPr>
            <a:spLocks noGrp="1"/>
          </p:cNvSpPr>
          <p:nvPr>
            <p:ph type="ftr" sz="quarter" idx="11"/>
          </p:nvPr>
        </p:nvSpPr>
        <p:spPr>
          <a:noFill/>
        </p:spPr>
        <p:txBody>
          <a:bodyPr/>
          <a:lstStyle/>
          <a:p>
            <a:r>
              <a:rPr lang="it-IT" smtClean="0"/>
              <a:t>Prof. Rocco Ciurleo</a:t>
            </a:r>
          </a:p>
        </p:txBody>
      </p:sp>
      <p:sp>
        <p:nvSpPr>
          <p:cNvPr id="7171" name="Segnaposto numero diapositiva 5"/>
          <p:cNvSpPr>
            <a:spLocks noGrp="1"/>
          </p:cNvSpPr>
          <p:nvPr>
            <p:ph type="sldNum" sz="quarter" idx="12"/>
          </p:nvPr>
        </p:nvSpPr>
        <p:spPr>
          <a:noFill/>
        </p:spPr>
        <p:txBody>
          <a:bodyPr/>
          <a:lstStyle/>
          <a:p>
            <a:fld id="{1FDFD9EE-7AE1-4109-A928-A6D5E7B84E6F}" type="slidenum">
              <a:rPr lang="it-IT" smtClean="0"/>
              <a:pPr/>
              <a:t>7</a:t>
            </a:fld>
            <a:endParaRPr lang="it-IT" smtClean="0"/>
          </a:p>
        </p:txBody>
      </p:sp>
      <p:sp>
        <p:nvSpPr>
          <p:cNvPr id="6146" name="Rectangle 2"/>
          <p:cNvSpPr>
            <a:spLocks noGrp="1" noChangeArrowheads="1"/>
          </p:cNvSpPr>
          <p:nvPr>
            <p:ph type="title"/>
          </p:nvPr>
        </p:nvSpPr>
        <p:spPr>
          <a:xfrm>
            <a:off x="609600" y="685800"/>
            <a:ext cx="7772400" cy="762000"/>
          </a:xfrm>
        </p:spPr>
        <p:txBody>
          <a:bodyPr/>
          <a:lstStyle/>
          <a:p>
            <a:pPr eaLnBrk="1" hangingPunct="1">
              <a:defRPr/>
            </a:pPr>
            <a:r>
              <a:rPr lang="it-IT" b="1" dirty="0" smtClean="0">
                <a:solidFill>
                  <a:srgbClr val="FF0000"/>
                </a:solidFill>
                <a:effectLst>
                  <a:outerShdw blurRad="38100" dist="38100" dir="2700000" algn="tl">
                    <a:srgbClr val="C0C0C0"/>
                  </a:outerShdw>
                </a:effectLst>
              </a:rPr>
              <a:t>leggibilità</a:t>
            </a:r>
            <a:endParaRPr lang="it-IT" b="1" dirty="0" smtClean="0">
              <a:solidFill>
                <a:srgbClr val="FF0000"/>
              </a:solidFill>
              <a:effectLst>
                <a:outerShdw blurRad="38100" dist="38100" dir="2700000" algn="tl">
                  <a:srgbClr val="C0C0C0"/>
                </a:outerShdw>
              </a:effectLst>
            </a:endParaRPr>
          </a:p>
        </p:txBody>
      </p:sp>
      <p:sp>
        <p:nvSpPr>
          <p:cNvPr id="7173" name="Rectangle 3" descr="Rectangle: Click to edit Master text styles&#10;Second level&#10;Third level&#10;Fourth level&#10;Fifth level"/>
          <p:cNvSpPr>
            <a:spLocks noGrp="1" noChangeArrowheads="1"/>
          </p:cNvSpPr>
          <p:nvPr>
            <p:ph type="body" idx="1"/>
          </p:nvPr>
        </p:nvSpPr>
        <p:spPr>
          <a:xfrm>
            <a:off x="685800" y="1676400"/>
            <a:ext cx="7772400" cy="4419600"/>
          </a:xfrm>
        </p:spPr>
        <p:txBody>
          <a:bodyPr/>
          <a:lstStyle/>
          <a:p>
            <a:pPr marL="0" indent="0">
              <a:buNone/>
            </a:pPr>
            <a:r>
              <a:rPr lang="it-IT" sz="2000" dirty="0" smtClean="0"/>
              <a:t>E’ una buona norma utilizzare dei </a:t>
            </a:r>
            <a:r>
              <a:rPr lang="it-IT" sz="2000" b="1" dirty="0" smtClean="0"/>
              <a:t>caratteri di tabulazione</a:t>
            </a:r>
            <a:r>
              <a:rPr lang="it-IT" sz="2000" dirty="0" smtClean="0"/>
              <a:t> (il tasto </a:t>
            </a:r>
            <a:r>
              <a:rPr lang="it-IT" sz="2000" dirty="0" err="1" smtClean="0"/>
              <a:t>tab</a:t>
            </a:r>
            <a:r>
              <a:rPr lang="it-IT" sz="2000" dirty="0" smtClean="0"/>
              <a:t> a sinistra della lettera Q) per far rientrare il testo ogni volta che ci troviamo in presenza di un annidamento e man mano che entriamo più in profondità nel documento.</a:t>
            </a:r>
          </a:p>
          <a:p>
            <a:pPr marL="0" indent="0">
              <a:buNone/>
            </a:pPr>
            <a:r>
              <a:rPr lang="it-IT" sz="2000" dirty="0" smtClean="0"/>
              <a:t/>
            </a:r>
            <a:br>
              <a:rPr lang="it-IT" sz="2000" dirty="0" smtClean="0"/>
            </a:br>
            <a:r>
              <a:rPr lang="it-IT" sz="2000" dirty="0" smtClean="0"/>
              <a:t>Un’altra strategia importante, per rendere il nostro codice più leggibile è quella di inserire dei </a:t>
            </a:r>
            <a:r>
              <a:rPr lang="it-IT" sz="2000" b="1" dirty="0" smtClean="0"/>
              <a:t>“commenti”</a:t>
            </a:r>
            <a:r>
              <a:rPr lang="it-IT" sz="2000" dirty="0" smtClean="0"/>
              <a:t> nei punti più significativi: si tratta di indicazioni significative per il webmaster, ma invisibili al browser. Inserendo i commenti in punti specifici del documento ci permette di mantenere l’orientamento anche in file molto complessi e lunghi. La sintassi è la seguente:</a:t>
            </a:r>
          </a:p>
          <a:p>
            <a:pPr marL="0" indent="0">
              <a:buNone/>
            </a:pPr>
            <a:r>
              <a:rPr lang="it-IT" sz="2000" b="1" dirty="0" smtClean="0"/>
              <a:t>&lt;!</a:t>
            </a:r>
            <a:r>
              <a:rPr lang="it-IT" sz="2000" b="1" dirty="0" err="1" smtClean="0"/>
              <a:t>--</a:t>
            </a:r>
            <a:r>
              <a:rPr lang="it-IT" sz="2000" b="1" dirty="0" smtClean="0"/>
              <a:t> questo è un commento </a:t>
            </a:r>
            <a:r>
              <a:rPr lang="it-IT" sz="2000" b="1" dirty="0" err="1" smtClean="0"/>
              <a:t>--</a:t>
            </a:r>
            <a:r>
              <a:rPr lang="it-IT" sz="2000" b="1" dirty="0" smtClean="0"/>
              <a:t>&gt;</a:t>
            </a:r>
          </a:p>
          <a:p>
            <a:pPr marL="0" indent="0" eaLnBrk="1" hangingPunct="1">
              <a:lnSpc>
                <a:spcPct val="90000"/>
              </a:lnSpc>
              <a:buNone/>
            </a:pPr>
            <a:endParaRPr lang="it-IT" sz="2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piè di pagina 4"/>
          <p:cNvSpPr>
            <a:spLocks noGrp="1"/>
          </p:cNvSpPr>
          <p:nvPr>
            <p:ph type="ftr" sz="quarter" idx="11"/>
          </p:nvPr>
        </p:nvSpPr>
        <p:spPr>
          <a:noFill/>
        </p:spPr>
        <p:txBody>
          <a:bodyPr/>
          <a:lstStyle/>
          <a:p>
            <a:r>
              <a:rPr lang="it-IT" smtClean="0"/>
              <a:t>Prof. Rocco Ciurleo</a:t>
            </a:r>
          </a:p>
        </p:txBody>
      </p:sp>
      <p:sp>
        <p:nvSpPr>
          <p:cNvPr id="7171" name="Segnaposto numero diapositiva 5"/>
          <p:cNvSpPr>
            <a:spLocks noGrp="1"/>
          </p:cNvSpPr>
          <p:nvPr>
            <p:ph type="sldNum" sz="quarter" idx="12"/>
          </p:nvPr>
        </p:nvSpPr>
        <p:spPr>
          <a:noFill/>
        </p:spPr>
        <p:txBody>
          <a:bodyPr/>
          <a:lstStyle/>
          <a:p>
            <a:fld id="{1FDFD9EE-7AE1-4109-A928-A6D5E7B84E6F}" type="slidenum">
              <a:rPr lang="it-IT" smtClean="0"/>
              <a:pPr/>
              <a:t>8</a:t>
            </a:fld>
            <a:endParaRPr lang="it-IT" smtClean="0"/>
          </a:p>
        </p:txBody>
      </p:sp>
      <p:sp>
        <p:nvSpPr>
          <p:cNvPr id="6146" name="Rectangle 2"/>
          <p:cNvSpPr>
            <a:spLocks noGrp="1" noChangeArrowheads="1"/>
          </p:cNvSpPr>
          <p:nvPr>
            <p:ph type="title"/>
          </p:nvPr>
        </p:nvSpPr>
        <p:spPr>
          <a:xfrm>
            <a:off x="609600" y="685800"/>
            <a:ext cx="7772400" cy="762000"/>
          </a:xfrm>
        </p:spPr>
        <p:txBody>
          <a:bodyPr/>
          <a:lstStyle/>
          <a:p>
            <a:pPr eaLnBrk="1" hangingPunct="1">
              <a:defRPr/>
            </a:pPr>
            <a:r>
              <a:rPr lang="it-IT" b="1" smtClean="0">
                <a:solidFill>
                  <a:srgbClr val="FF0000"/>
                </a:solidFill>
                <a:effectLst>
                  <a:outerShdw blurRad="38100" dist="38100" dir="2700000" algn="tl">
                    <a:srgbClr val="C0C0C0"/>
                  </a:outerShdw>
                </a:effectLst>
              </a:rPr>
              <a:t>Tag di base</a:t>
            </a:r>
          </a:p>
        </p:txBody>
      </p:sp>
      <p:sp>
        <p:nvSpPr>
          <p:cNvPr id="7173" name="Rectangle 3" descr="Rectangle: Click to edit Master text styles&#10;Second level&#10;Third level&#10;Fourth level&#10;Fifth level"/>
          <p:cNvSpPr>
            <a:spLocks noGrp="1" noChangeArrowheads="1"/>
          </p:cNvSpPr>
          <p:nvPr>
            <p:ph type="body" idx="1"/>
          </p:nvPr>
        </p:nvSpPr>
        <p:spPr>
          <a:xfrm>
            <a:off x="685800" y="1676400"/>
            <a:ext cx="7772400" cy="4419600"/>
          </a:xfrm>
        </p:spPr>
        <p:txBody>
          <a:bodyPr/>
          <a:lstStyle/>
          <a:p>
            <a:pPr eaLnBrk="1" hangingPunct="1">
              <a:lnSpc>
                <a:spcPct val="90000"/>
              </a:lnSpc>
            </a:pPr>
            <a:r>
              <a:rPr lang="it-IT" sz="2000" smtClean="0"/>
              <a:t>La struttura base di una pagina HTML è composta da un codice simile al seguente:</a:t>
            </a:r>
            <a:br>
              <a:rPr lang="it-IT" sz="2000" smtClean="0"/>
            </a:br>
            <a:r>
              <a:rPr lang="it-IT" sz="2000" smtClean="0"/>
              <a:t/>
            </a:r>
            <a:br>
              <a:rPr lang="it-IT" sz="2000" smtClean="0"/>
            </a:br>
            <a:r>
              <a:rPr lang="it-IT" sz="2000" smtClean="0">
                <a:solidFill>
                  <a:srgbClr val="0000FF"/>
                </a:solidFill>
              </a:rPr>
              <a:t>&lt;HTML&gt; </a:t>
            </a:r>
            <a:br>
              <a:rPr lang="it-IT" sz="2000" smtClean="0">
                <a:solidFill>
                  <a:srgbClr val="0000FF"/>
                </a:solidFill>
              </a:rPr>
            </a:br>
            <a:r>
              <a:rPr lang="it-IT" sz="2000" smtClean="0">
                <a:solidFill>
                  <a:srgbClr val="0000FF"/>
                </a:solidFill>
              </a:rPr>
              <a:t>&lt;HEAD&gt; </a:t>
            </a:r>
            <a:br>
              <a:rPr lang="it-IT" sz="2000" smtClean="0">
                <a:solidFill>
                  <a:srgbClr val="0000FF"/>
                </a:solidFill>
              </a:rPr>
            </a:br>
            <a:r>
              <a:rPr lang="it-IT" sz="2000" smtClean="0">
                <a:solidFill>
                  <a:srgbClr val="0000FF"/>
                </a:solidFill>
              </a:rPr>
              <a:t>&lt; TITLE&gt;  Titolo della pagina &lt;/TITLE&gt;</a:t>
            </a:r>
          </a:p>
          <a:p>
            <a:pPr eaLnBrk="1" hangingPunct="1">
              <a:lnSpc>
                <a:spcPct val="90000"/>
              </a:lnSpc>
              <a:buFont typeface="Wingdings" pitchFamily="2" charset="2"/>
              <a:buNone/>
            </a:pPr>
            <a:r>
              <a:rPr lang="it-IT" sz="2000" smtClean="0">
                <a:solidFill>
                  <a:srgbClr val="0000FF"/>
                </a:solidFill>
              </a:rPr>
              <a:t>     &lt;/HEAD&gt; </a:t>
            </a:r>
            <a:br>
              <a:rPr lang="it-IT" sz="2000" smtClean="0">
                <a:solidFill>
                  <a:srgbClr val="0000FF"/>
                </a:solidFill>
              </a:rPr>
            </a:br>
            <a:r>
              <a:rPr lang="it-IT" sz="2000" smtClean="0">
                <a:solidFill>
                  <a:srgbClr val="0000FF"/>
                </a:solidFill>
              </a:rPr>
              <a:t>&lt;BODY BGCOLOR="</a:t>
            </a:r>
            <a:r>
              <a:rPr lang="it-IT" sz="2000" smtClean="0">
                <a:solidFill>
                  <a:srgbClr val="990000"/>
                </a:solidFill>
              </a:rPr>
              <a:t>#FFFFFF</a:t>
            </a:r>
            <a:r>
              <a:rPr lang="it-IT" sz="2000" smtClean="0">
                <a:solidFill>
                  <a:srgbClr val="0000FF"/>
                </a:solidFill>
              </a:rPr>
              <a:t>" TEXT="</a:t>
            </a:r>
            <a:r>
              <a:rPr lang="it-IT" sz="2000" smtClean="0">
                <a:solidFill>
                  <a:srgbClr val="990000"/>
                </a:solidFill>
              </a:rPr>
              <a:t>#000000</a:t>
            </a:r>
            <a:r>
              <a:rPr lang="it-IT" sz="2000" smtClean="0">
                <a:solidFill>
                  <a:srgbClr val="0000FF"/>
                </a:solidFill>
              </a:rPr>
              <a:t>"&gt; </a:t>
            </a:r>
            <a:br>
              <a:rPr lang="it-IT" sz="2000" smtClean="0">
                <a:solidFill>
                  <a:srgbClr val="0000FF"/>
                </a:solidFill>
              </a:rPr>
            </a:br>
            <a:r>
              <a:rPr lang="it-IT" sz="2000" smtClean="0"/>
              <a:t>Testo</a:t>
            </a:r>
            <a:r>
              <a:rPr lang="it-IT" sz="2000" smtClean="0">
                <a:solidFill>
                  <a:srgbClr val="0000FF"/>
                </a:solidFill>
              </a:rPr>
              <a:t/>
            </a:r>
            <a:br>
              <a:rPr lang="it-IT" sz="2000" smtClean="0">
                <a:solidFill>
                  <a:srgbClr val="0000FF"/>
                </a:solidFill>
              </a:rPr>
            </a:br>
            <a:r>
              <a:rPr lang="it-IT" sz="2000" smtClean="0">
                <a:solidFill>
                  <a:srgbClr val="0000FF"/>
                </a:solidFill>
              </a:rPr>
              <a:t>&lt;/BODY&gt; </a:t>
            </a:r>
            <a:br>
              <a:rPr lang="it-IT" sz="2000" smtClean="0">
                <a:solidFill>
                  <a:srgbClr val="0000FF"/>
                </a:solidFill>
              </a:rPr>
            </a:br>
            <a:r>
              <a:rPr lang="it-IT" sz="2000" smtClean="0">
                <a:solidFill>
                  <a:srgbClr val="0000FF"/>
                </a:solidFill>
              </a:rPr>
              <a:t>&lt;/HTML&gt;</a:t>
            </a:r>
            <a:r>
              <a:rPr lang="it-IT" sz="2000" smtClean="0"/>
              <a:t/>
            </a:r>
            <a:br>
              <a:rPr lang="it-IT" sz="2000" smtClean="0"/>
            </a:br>
            <a:endParaRPr lang="it-IT" sz="2000" smtClean="0"/>
          </a:p>
          <a:p>
            <a:pPr eaLnBrk="1" hangingPunct="1">
              <a:lnSpc>
                <a:spcPct val="90000"/>
              </a:lnSpc>
            </a:pPr>
            <a:r>
              <a:rPr lang="it-IT" sz="2000" smtClean="0"/>
              <a:t>Le parole comprese tra i segni " &lt; " e " &gt; " sono chiamati </a:t>
            </a:r>
            <a:r>
              <a:rPr lang="it-IT" sz="2000" b="1" smtClean="0"/>
              <a:t>TAG </a:t>
            </a:r>
            <a:r>
              <a:rPr lang="it-IT" sz="2000" smtClean="0"/>
              <a:t>o marcatori in quanto marcano (definiscono) delle proprietà agli oggetti che vengono inseriti al loro interno. </a:t>
            </a:r>
            <a:br>
              <a:rPr lang="it-IT" sz="2000" smtClean="0"/>
            </a:br>
            <a:r>
              <a:rPr lang="it-IT" sz="2000" smtClean="0"/>
              <a:t/>
            </a:r>
            <a:br>
              <a:rPr lang="it-IT" sz="2000" smtClean="0"/>
            </a:br>
            <a:endParaRPr lang="it-IT" sz="20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egnaposto piè di pagina 4"/>
          <p:cNvSpPr>
            <a:spLocks noGrp="1"/>
          </p:cNvSpPr>
          <p:nvPr>
            <p:ph type="ftr" sz="quarter" idx="11"/>
          </p:nvPr>
        </p:nvSpPr>
        <p:spPr>
          <a:noFill/>
        </p:spPr>
        <p:txBody>
          <a:bodyPr/>
          <a:lstStyle/>
          <a:p>
            <a:r>
              <a:rPr lang="it-IT" smtClean="0"/>
              <a:t>Prof. Rocco Ciurleo</a:t>
            </a:r>
          </a:p>
        </p:txBody>
      </p:sp>
      <p:sp>
        <p:nvSpPr>
          <p:cNvPr id="8195" name="Segnaposto numero diapositiva 5"/>
          <p:cNvSpPr>
            <a:spLocks noGrp="1"/>
          </p:cNvSpPr>
          <p:nvPr>
            <p:ph type="sldNum" sz="quarter" idx="12"/>
          </p:nvPr>
        </p:nvSpPr>
        <p:spPr>
          <a:noFill/>
        </p:spPr>
        <p:txBody>
          <a:bodyPr/>
          <a:lstStyle/>
          <a:p>
            <a:fld id="{C66CD941-65FC-4685-A701-150375EF2F5F}" type="slidenum">
              <a:rPr lang="it-IT" smtClean="0"/>
              <a:pPr/>
              <a:t>9</a:t>
            </a:fld>
            <a:endParaRPr lang="it-IT" smtClean="0"/>
          </a:p>
        </p:txBody>
      </p:sp>
      <p:sp>
        <p:nvSpPr>
          <p:cNvPr id="7170" name="Rectangle 2"/>
          <p:cNvSpPr>
            <a:spLocks noGrp="1" noChangeArrowheads="1"/>
          </p:cNvSpPr>
          <p:nvPr>
            <p:ph type="title"/>
          </p:nvPr>
        </p:nvSpPr>
        <p:spPr>
          <a:xfrm>
            <a:off x="609600" y="304800"/>
            <a:ext cx="7772400" cy="990600"/>
          </a:xfrm>
        </p:spPr>
        <p:txBody>
          <a:bodyPr/>
          <a:lstStyle/>
          <a:p>
            <a:pPr algn="ctr" eaLnBrk="1" hangingPunct="1">
              <a:defRPr/>
            </a:pPr>
            <a:r>
              <a:rPr lang="it-IT" smtClean="0">
                <a:solidFill>
                  <a:srgbClr val="CC0000"/>
                </a:solidFill>
                <a:effectLst>
                  <a:outerShdw blurRad="38100" dist="38100" dir="2700000" algn="tl">
                    <a:srgbClr val="C0C0C0"/>
                  </a:outerShdw>
                </a:effectLst>
              </a:rPr>
              <a:t>TAG: caratteristiche</a:t>
            </a:r>
          </a:p>
        </p:txBody>
      </p:sp>
      <p:sp>
        <p:nvSpPr>
          <p:cNvPr id="8197" name="Rectangle 3" descr="Rectangle: Click to edit Master text styles&#10;Second level&#10;Third level&#10;Fourth level&#10;Fifth level"/>
          <p:cNvSpPr>
            <a:spLocks noGrp="1" noChangeArrowheads="1"/>
          </p:cNvSpPr>
          <p:nvPr>
            <p:ph type="body" idx="1"/>
          </p:nvPr>
        </p:nvSpPr>
        <p:spPr>
          <a:xfrm>
            <a:off x="457200" y="1524000"/>
            <a:ext cx="8382000" cy="5791200"/>
          </a:xfrm>
        </p:spPr>
        <p:txBody>
          <a:bodyPr/>
          <a:lstStyle/>
          <a:p>
            <a:pPr eaLnBrk="1" hangingPunct="1">
              <a:buFont typeface="Wingdings" pitchFamily="2" charset="2"/>
              <a:buNone/>
            </a:pPr>
            <a:r>
              <a:rPr lang="it-IT" sz="1800" smtClean="0"/>
              <a:t>	</a:t>
            </a:r>
            <a:r>
              <a:rPr lang="it-IT" sz="1700" smtClean="0"/>
              <a:t>- I tag vengono (a parte alcuni casi) sempre chiusi anteponendo al nome del tag il segno " / ". </a:t>
            </a:r>
            <a:br>
              <a:rPr lang="it-IT" sz="1700" smtClean="0"/>
            </a:br>
            <a:r>
              <a:rPr lang="it-IT" sz="1700" smtClean="0"/>
              <a:t>- I tag non sono case sensitive quindi possono essere scritti indifferentemente in minuscolo o maiuscolo.</a:t>
            </a:r>
          </a:p>
          <a:p>
            <a:pPr eaLnBrk="1" hangingPunct="1">
              <a:buFont typeface="Wingdings" pitchFamily="2" charset="2"/>
              <a:buNone/>
            </a:pPr>
            <a:r>
              <a:rPr lang="it-IT" sz="1700" b="1" smtClean="0"/>
              <a:t>	&lt;HTML&gt;</a:t>
            </a:r>
            <a:br>
              <a:rPr lang="it-IT" sz="1700" b="1" smtClean="0"/>
            </a:br>
            <a:r>
              <a:rPr lang="it-IT" sz="1700" smtClean="0"/>
              <a:t>Viene sempre inserito all’inizio e alla fine del documento per consentire al browser di capire che tutto ciò che è contenuto all’interno di questo tag è codice HTML</a:t>
            </a:r>
            <a:br>
              <a:rPr lang="it-IT" sz="1700" smtClean="0"/>
            </a:br>
            <a:r>
              <a:rPr lang="it-IT" sz="1700" b="1" smtClean="0"/>
              <a:t>&lt;HEAD&gt;</a:t>
            </a:r>
            <a:r>
              <a:rPr lang="it-IT" sz="1700" smtClean="0"/>
              <a:t/>
            </a:r>
            <a:br>
              <a:rPr lang="it-IT" sz="1700" smtClean="0"/>
            </a:br>
            <a:r>
              <a:rPr lang="it-IT" sz="1700" smtClean="0"/>
              <a:t>Al suo interno viene inserita l’intestazione del documento ovvero le informazioni necessarie ai browser ed ai motori di ricerca. </a:t>
            </a:r>
            <a:br>
              <a:rPr lang="it-IT" sz="1700" smtClean="0"/>
            </a:br>
            <a:r>
              <a:rPr lang="it-IT" sz="1700" smtClean="0"/>
              <a:t>Al suo interno vengono solitamente inseriti: </a:t>
            </a:r>
            <a:br>
              <a:rPr lang="it-IT" sz="1700" smtClean="0"/>
            </a:br>
            <a:r>
              <a:rPr lang="it-IT" sz="1700" smtClean="0"/>
              <a:t>- il titolo (</a:t>
            </a:r>
            <a:r>
              <a:rPr lang="it-IT" sz="1700" b="1" smtClean="0"/>
              <a:t>&lt;TITLE&gt;</a:t>
            </a:r>
            <a:r>
              <a:rPr lang="it-IT" sz="1700" smtClean="0"/>
              <a:t> … </a:t>
            </a:r>
            <a:r>
              <a:rPr lang="it-IT" sz="1700" b="1" smtClean="0"/>
              <a:t>&lt;/TITLE&gt;</a:t>
            </a:r>
            <a:r>
              <a:rPr lang="it-IT" sz="1700" smtClean="0"/>
              <a:t>) </a:t>
            </a:r>
            <a:br>
              <a:rPr lang="it-IT" sz="1700" smtClean="0"/>
            </a:br>
            <a:r>
              <a:rPr lang="it-IT" sz="1700" smtClean="0"/>
              <a:t>- i meta tag (</a:t>
            </a:r>
            <a:r>
              <a:rPr lang="it-IT" sz="1700" b="1" smtClean="0"/>
              <a:t>&lt;META … … … … &gt;</a:t>
            </a:r>
            <a:r>
              <a:rPr lang="it-IT" sz="1700" smtClean="0"/>
              <a:t>) </a:t>
            </a:r>
            <a:br>
              <a:rPr lang="it-IT" sz="1700" smtClean="0"/>
            </a:br>
            <a:r>
              <a:rPr lang="it-IT" sz="1700" smtClean="0"/>
              <a:t>- i javascript</a:t>
            </a:r>
            <a:br>
              <a:rPr lang="it-IT" sz="1700" smtClean="0"/>
            </a:br>
            <a:r>
              <a:rPr lang="it-IT" sz="1700" smtClean="0"/>
              <a:t>A parte il titolo le informazioni presenti all’interno del tag HEAD non vengono visualizzate dal browser.</a:t>
            </a:r>
            <a:br>
              <a:rPr lang="it-IT" sz="1700" smtClean="0"/>
            </a:br>
            <a:r>
              <a:rPr lang="it-IT" sz="1700" b="1" smtClean="0"/>
              <a:t/>
            </a:r>
            <a:br>
              <a:rPr lang="it-IT" sz="1700" b="1" smtClean="0"/>
            </a:br>
            <a:endParaRPr lang="it-IT" sz="1700" smtClean="0"/>
          </a:p>
          <a:p>
            <a:pPr eaLnBrk="1" hangingPunct="1"/>
            <a:endParaRPr lang="it-IT"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ianografica">
  <a:themeElements>
    <a:clrScheme name="Cianografica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Cianografic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ianografica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Cianografica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Cianografica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Cianografica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Cianografica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Cianografica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Cianografica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Cianografica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Designs\Cianografica.pot</Template>
  <TotalTime>520</TotalTime>
  <Words>951</Words>
  <Application>Microsoft PowerPoint</Application>
  <PresentationFormat>Presentazione su schermo (4:3)</PresentationFormat>
  <Paragraphs>155</Paragraphs>
  <Slides>24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24</vt:i4>
      </vt:variant>
    </vt:vector>
  </HeadingPairs>
  <TitlesOfParts>
    <vt:vector size="32" baseType="lpstr">
      <vt:lpstr>Tahoma</vt:lpstr>
      <vt:lpstr>Arial</vt:lpstr>
      <vt:lpstr>Wingdings</vt:lpstr>
      <vt:lpstr>Times New Roman</vt:lpstr>
      <vt:lpstr>Arial Black</vt:lpstr>
      <vt:lpstr>CopprplGoth Bd BT</vt:lpstr>
      <vt:lpstr>Verdana</vt:lpstr>
      <vt:lpstr>Cianografica</vt:lpstr>
      <vt:lpstr>Istituto Tecnico Industriale Statale  “Conte Michele Maria Milano” Polistena  Classe: 4 D - a. s. 2013/2014  </vt:lpstr>
      <vt:lpstr>Cos’è l’HTML </vt:lpstr>
      <vt:lpstr>Lo standard HTML </vt:lpstr>
      <vt:lpstr>Gli editor HTML</vt:lpstr>
      <vt:lpstr>Gli editor HTML</vt:lpstr>
      <vt:lpstr>Struttura di un tag</vt:lpstr>
      <vt:lpstr>leggibilità</vt:lpstr>
      <vt:lpstr>Tag di base</vt:lpstr>
      <vt:lpstr>TAG: caratteristiche</vt:lpstr>
      <vt:lpstr>TAG: caratteristiche</vt:lpstr>
      <vt:lpstr>Il titolo nella pagina</vt:lpstr>
      <vt:lpstr>Il sito sui motori di ricerca</vt:lpstr>
      <vt:lpstr> Carattere: dimensione e colore</vt:lpstr>
      <vt:lpstr>Formattare il testo</vt:lpstr>
      <vt:lpstr>Sfondo: colori e immagini</vt:lpstr>
      <vt:lpstr>Paragrafi e giustificazione </vt:lpstr>
      <vt:lpstr>Elenchi Numerati </vt:lpstr>
      <vt:lpstr>Elenchi Puntati </vt:lpstr>
      <vt:lpstr>Immagini</vt:lpstr>
      <vt:lpstr>Collegamenti ipertestuali (link)</vt:lpstr>
      <vt:lpstr>Collegamenti ipertestuali (link)</vt:lpstr>
      <vt:lpstr>Link interni o ancore</vt:lpstr>
      <vt:lpstr>Tabelle</vt:lpstr>
      <vt:lpstr>Tabelle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 HTML</dc:title>
  <dc:creator>rocco ciurleo</dc:creator>
  <cp:lastModifiedBy>Rocco Ciurleo</cp:lastModifiedBy>
  <cp:revision>41</cp:revision>
  <dcterms:created xsi:type="dcterms:W3CDTF">2003-03-29T21:39:53Z</dcterms:created>
  <dcterms:modified xsi:type="dcterms:W3CDTF">2014-01-24T16:21:20Z</dcterms:modified>
</cp:coreProperties>
</file>