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2"/>
  </p:notesMasterIdLst>
  <p:handoutMasterIdLst>
    <p:handoutMasterId r:id="rId33"/>
  </p:handoutMasterIdLst>
  <p:sldIdLst>
    <p:sldId id="256" r:id="rId2"/>
    <p:sldId id="259" r:id="rId3"/>
    <p:sldId id="276" r:id="rId4"/>
    <p:sldId id="277" r:id="rId5"/>
    <p:sldId id="260" r:id="rId6"/>
    <p:sldId id="261" r:id="rId7"/>
    <p:sldId id="262" r:id="rId8"/>
    <p:sldId id="264" r:id="rId9"/>
    <p:sldId id="265" r:id="rId10"/>
    <p:sldId id="268" r:id="rId11"/>
    <p:sldId id="274" r:id="rId12"/>
    <p:sldId id="266" r:id="rId13"/>
    <p:sldId id="273" r:id="rId14"/>
    <p:sldId id="275" r:id="rId15"/>
    <p:sldId id="269" r:id="rId16"/>
    <p:sldId id="270" r:id="rId17"/>
    <p:sldId id="271" r:id="rId18"/>
    <p:sldId id="280" r:id="rId19"/>
    <p:sldId id="278" r:id="rId20"/>
    <p:sldId id="281" r:id="rId21"/>
    <p:sldId id="283" r:id="rId22"/>
    <p:sldId id="284" r:id="rId23"/>
    <p:sldId id="285" r:id="rId24"/>
    <p:sldId id="286" r:id="rId25"/>
    <p:sldId id="287" r:id="rId26"/>
    <p:sldId id="292" r:id="rId27"/>
    <p:sldId id="288" r:id="rId28"/>
    <p:sldId id="291" r:id="rId29"/>
    <p:sldId id="290" r:id="rId30"/>
    <p:sldId id="289" r:id="rId31"/>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FF99"/>
    <a:srgbClr val="FFFF00"/>
    <a:srgbClr val="00FF00"/>
    <a:srgbClr val="FF5050"/>
    <a:srgbClr val="FFFF66"/>
    <a:srgbClr val="FF0066"/>
    <a:srgbClr val="66FF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4" autoAdjust="0"/>
    <p:restoredTop sz="90929" autoAdjust="0"/>
  </p:normalViewPr>
  <p:slideViewPr>
    <p:cSldViewPr>
      <p:cViewPr varScale="1">
        <p:scale>
          <a:sx n="70" d="100"/>
          <a:sy n="70" d="100"/>
        </p:scale>
        <p:origin x="54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94361B-7601-43AF-A7F1-D44A25EA8A5B}" type="datetimeFigureOut">
              <a:rPr lang="it-IT" smtClean="0"/>
              <a:pPr/>
              <a:t>30/03/2017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8F6D3E-4026-4C71-BCA0-96A20DB48203}" type="slidenum">
              <a:rPr lang="it-IT" smtClean="0"/>
              <a:pPr/>
              <a:t>‹N›</a:t>
            </a:fld>
            <a:endParaRPr lang="it-IT"/>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7E13C-A2D3-43CC-98C9-A6DB98DC67A3}" type="datetimeFigureOut">
              <a:rPr lang="it-IT" smtClean="0"/>
              <a:pPr/>
              <a:t>30/03/2017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B4A2D-9267-48D4-B438-5C30E7955940}" type="slidenum">
              <a:rPr lang="it-IT" smtClean="0"/>
              <a:pPr/>
              <a:t>‹N›</a:t>
            </a:fld>
            <a:endParaRPr lang="it-IT"/>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piè di pagina 4"/>
          <p:cNvSpPr>
            <a:spLocks noGrp="1"/>
          </p:cNvSpPr>
          <p:nvPr>
            <p:ph type="ftr" sz="quarter" idx="10"/>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8674" name="Group 1026"/>
          <p:cNvGrpSpPr>
            <a:grpSpLocks/>
          </p:cNvGrpSpPr>
          <p:nvPr/>
        </p:nvGrpSpPr>
        <p:grpSpPr bwMode="auto">
          <a:xfrm>
            <a:off x="0" y="-14288"/>
            <a:ext cx="9155113" cy="6884988"/>
            <a:chOff x="0" y="-9"/>
            <a:chExt cx="5767" cy="4337"/>
          </a:xfrm>
        </p:grpSpPr>
        <p:sp>
          <p:nvSpPr>
            <p:cNvPr id="28675" name="Freeform 1027"/>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76" name="Freeform 1028"/>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77" name="Freeform 1029"/>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78" name="Freeform 1030"/>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it-IT"/>
            </a:p>
          </p:txBody>
        </p:sp>
        <p:sp>
          <p:nvSpPr>
            <p:cNvPr id="28679" name="Freeform 1031"/>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endParaRPr lang="it-IT"/>
            </a:p>
          </p:txBody>
        </p:sp>
        <p:sp>
          <p:nvSpPr>
            <p:cNvPr id="28680" name="Freeform 1032"/>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1" name="Freeform 1033"/>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2" name="Freeform 1034"/>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3" name="Freeform 1035"/>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4" name="Freeform 1036"/>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5" name="Freeform 1037"/>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8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it-IT"/>
            </a:p>
          </p:txBody>
        </p:sp>
        <p:sp>
          <p:nvSpPr>
            <p:cNvPr id="28687" name="Freeform 1039"/>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88" name="Freeform 1040"/>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89" name="Freeform 1041"/>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8690" name="Freeform 1042"/>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it-IT"/>
            </a:p>
          </p:txBody>
        </p:sp>
        <p:sp>
          <p:nvSpPr>
            <p:cNvPr id="28691" name="Rectangle 1043"/>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endParaRPr lang="it-IT"/>
            </a:p>
          </p:txBody>
        </p:sp>
        <p:sp>
          <p:nvSpPr>
            <p:cNvPr id="28692" name="Freeform 1044"/>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3" name="Freeform 1045"/>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4" name="Freeform 1046"/>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5" name="Freeform 1047"/>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6" name="Freeform 1048"/>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7" name="Freeform 1049"/>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8" name="Freeform 1050"/>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699" name="Freeform 1051"/>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700" name="Freeform 1052"/>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870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endParaRPr lang="it-IT"/>
            </a:p>
          </p:txBody>
        </p:sp>
        <p:sp>
          <p:nvSpPr>
            <p:cNvPr id="2870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it-IT"/>
            </a:p>
          </p:txBody>
        </p:sp>
        <p:sp>
          <p:nvSpPr>
            <p:cNvPr id="28703" name="Rectangle 1055"/>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endParaRPr lang="it-IT"/>
            </a:p>
          </p:txBody>
        </p:sp>
        <p:pic>
          <p:nvPicPr>
            <p:cNvPr id="28704" name="Picture 1056" descr="D:\FRONTPAGE THEMES\BLITZ\BTZBUL1A.GIF"/>
            <p:cNvPicPr>
              <a:picLocks noChangeAspect="1" noChangeArrowheads="1"/>
            </p:cNvPicPr>
            <p:nvPr/>
          </p:nvPicPr>
          <p:blipFill>
            <a:blip r:embed="rId2" cstate="print"/>
            <a:srcRect/>
            <a:stretch>
              <a:fillRect/>
            </a:stretch>
          </p:blipFill>
          <p:spPr bwMode="auto">
            <a:xfrm>
              <a:off x="786" y="1650"/>
              <a:ext cx="204" cy="204"/>
            </a:xfrm>
            <a:prstGeom prst="rect">
              <a:avLst/>
            </a:prstGeom>
            <a:noFill/>
          </p:spPr>
        </p:pic>
      </p:grpSp>
      <p:sp>
        <p:nvSpPr>
          <p:cNvPr id="28705" name="Rectangle 1057"/>
          <p:cNvSpPr>
            <a:spLocks noGrp="1" noChangeArrowheads="1"/>
          </p:cNvSpPr>
          <p:nvPr>
            <p:ph type="ctrTitle"/>
          </p:nvPr>
        </p:nvSpPr>
        <p:spPr>
          <a:xfrm>
            <a:off x="1676400" y="1905000"/>
            <a:ext cx="7239000" cy="1905000"/>
          </a:xfrm>
        </p:spPr>
        <p:txBody>
          <a:bodyPr/>
          <a:lstStyle>
            <a:lvl1pPr algn="l">
              <a:defRPr/>
            </a:lvl1pPr>
          </a:lstStyle>
          <a:p>
            <a:r>
              <a:rPr lang="it-IT"/>
              <a:t>Fare clic per modificare lo stile del titolo dello schema</a:t>
            </a:r>
          </a:p>
        </p:txBody>
      </p:sp>
      <p:sp>
        <p:nvSpPr>
          <p:cNvPr id="28706"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it-IT"/>
              <a:t>Fare clic per modificare lo stile del sottotitolo dello schema</a:t>
            </a:r>
          </a:p>
        </p:txBody>
      </p:sp>
      <p:sp>
        <p:nvSpPr>
          <p:cNvPr id="28707" name="Rectangle 1059"/>
          <p:cNvSpPr>
            <a:spLocks noGrp="1" noChangeArrowheads="1"/>
          </p:cNvSpPr>
          <p:nvPr>
            <p:ph type="dt" sz="half" idx="2"/>
          </p:nvPr>
        </p:nvSpPr>
        <p:spPr>
          <a:xfrm>
            <a:off x="685800" y="6324600"/>
            <a:ext cx="1905000" cy="457200"/>
          </a:xfrm>
        </p:spPr>
        <p:txBody>
          <a:bodyPr/>
          <a:lstStyle>
            <a:lvl1pPr>
              <a:defRPr/>
            </a:lvl1pPr>
          </a:lstStyle>
          <a:p>
            <a:endParaRPr lang="it-IT"/>
          </a:p>
        </p:txBody>
      </p:sp>
      <p:sp>
        <p:nvSpPr>
          <p:cNvPr id="28708" name="Rectangle 1060"/>
          <p:cNvSpPr>
            <a:spLocks noGrp="1" noChangeArrowheads="1"/>
          </p:cNvSpPr>
          <p:nvPr>
            <p:ph type="ftr" sz="quarter" idx="3"/>
          </p:nvPr>
        </p:nvSpPr>
        <p:spPr>
          <a:xfrm>
            <a:off x="3124200" y="6324600"/>
            <a:ext cx="2895600" cy="457200"/>
          </a:xfrm>
        </p:spPr>
        <p:txBody>
          <a:bodyPr/>
          <a:lstStyle>
            <a:lvl1pPr>
              <a:defRPr/>
            </a:lvl1pPr>
          </a:lstStyle>
          <a:p>
            <a:r>
              <a:rPr lang="it-IT" smtClean="0"/>
              <a:t>Prof. Rocco Giorgio Ciurleo - ITIS "M. M. Milano" Polistena</a:t>
            </a:r>
            <a:endParaRPr lang="it-IT"/>
          </a:p>
        </p:txBody>
      </p:sp>
      <p:sp>
        <p:nvSpPr>
          <p:cNvPr id="28709" name="Rectangle 1061"/>
          <p:cNvSpPr>
            <a:spLocks noGrp="1" noChangeArrowheads="1"/>
          </p:cNvSpPr>
          <p:nvPr>
            <p:ph type="sldNum" sz="quarter" idx="4"/>
          </p:nvPr>
        </p:nvSpPr>
        <p:spPr>
          <a:xfrm>
            <a:off x="6553200" y="6324600"/>
            <a:ext cx="1905000" cy="457200"/>
          </a:xfrm>
        </p:spPr>
        <p:txBody>
          <a:bodyPr/>
          <a:lstStyle>
            <a:lvl1pPr>
              <a:defRPr/>
            </a:lvl1pPr>
          </a:lstStyle>
          <a:p>
            <a:fld id="{7382E651-9977-43B5-8B40-600A5FBA5F5F}" type="slidenum">
              <a:rPr lang="it-IT"/>
              <a:pPr/>
              <a:t>‹N›</a:t>
            </a:fld>
            <a:endParaRPr lang="it-IT"/>
          </a:p>
        </p:txBody>
      </p:sp>
    </p:spTree>
  </p:cSld>
  <p:clrMapOvr>
    <a:masterClrMapping/>
  </p:clrMapOvr>
  <p:transition spd="slow">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6" name="Segnaposto numero diapositiva 5"/>
          <p:cNvSpPr>
            <a:spLocks noGrp="1"/>
          </p:cNvSpPr>
          <p:nvPr>
            <p:ph type="sldNum" sz="quarter" idx="12"/>
          </p:nvPr>
        </p:nvSpPr>
        <p:spPr/>
        <p:txBody>
          <a:bodyPr/>
          <a:lstStyle>
            <a:lvl1pPr>
              <a:defRPr/>
            </a:lvl1pPr>
          </a:lstStyle>
          <a:p>
            <a:fld id="{56C98B5C-FAFF-432F-9B52-8B0C0EE66749}" type="slidenum">
              <a:rPr lang="it-IT"/>
              <a:pPr/>
              <a:t>‹N›</a:t>
            </a:fld>
            <a:endParaRPr lang="it-IT"/>
          </a:p>
        </p:txBody>
      </p:sp>
    </p:spTree>
  </p:cSld>
  <p:clrMapOvr>
    <a:masterClrMapping/>
  </p:clrMapOvr>
  <p:transition spd="slow">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465138"/>
            <a:ext cx="1943100" cy="56308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65138"/>
            <a:ext cx="5676900" cy="56308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6" name="Segnaposto numero diapositiva 5"/>
          <p:cNvSpPr>
            <a:spLocks noGrp="1"/>
          </p:cNvSpPr>
          <p:nvPr>
            <p:ph type="sldNum" sz="quarter" idx="12"/>
          </p:nvPr>
        </p:nvSpPr>
        <p:spPr/>
        <p:txBody>
          <a:bodyPr/>
          <a:lstStyle>
            <a:lvl1pPr>
              <a:defRPr/>
            </a:lvl1pPr>
          </a:lstStyle>
          <a:p>
            <a:fld id="{FF5270D0-AACE-421A-BFC5-13B7EB9C35A3}" type="slidenum">
              <a:rPr lang="it-IT"/>
              <a:pPr/>
              <a:t>‹N›</a:t>
            </a:fld>
            <a:endParaRPr lang="it-IT"/>
          </a:p>
        </p:txBody>
      </p:sp>
    </p:spTree>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6" name="Segnaposto numero diapositiva 5"/>
          <p:cNvSpPr>
            <a:spLocks noGrp="1"/>
          </p:cNvSpPr>
          <p:nvPr>
            <p:ph type="sldNum" sz="quarter" idx="12"/>
          </p:nvPr>
        </p:nvSpPr>
        <p:spPr/>
        <p:txBody>
          <a:bodyPr/>
          <a:lstStyle>
            <a:lvl1pPr>
              <a:defRPr/>
            </a:lvl1pPr>
          </a:lstStyle>
          <a:p>
            <a:fld id="{3D3715C8-5D00-4236-8A20-13EE6632DA56}" type="slidenum">
              <a:rPr lang="it-IT"/>
              <a:pPr/>
              <a:t>‹N›</a:t>
            </a:fld>
            <a:endParaRPr lang="it-IT"/>
          </a:p>
        </p:txBody>
      </p:sp>
    </p:spTree>
  </p:cSld>
  <p:clrMapOvr>
    <a:masterClrMapping/>
  </p:clrMapOvr>
  <p:transition spd="slow">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6" name="Segnaposto numero diapositiva 5"/>
          <p:cNvSpPr>
            <a:spLocks noGrp="1"/>
          </p:cNvSpPr>
          <p:nvPr>
            <p:ph type="sldNum" sz="quarter" idx="12"/>
          </p:nvPr>
        </p:nvSpPr>
        <p:spPr/>
        <p:txBody>
          <a:bodyPr/>
          <a:lstStyle>
            <a:lvl1pPr>
              <a:defRPr/>
            </a:lvl1pPr>
          </a:lstStyle>
          <a:p>
            <a:fld id="{4DE8507E-EF68-4F4E-8C86-45818885921E}" type="slidenum">
              <a:rPr lang="it-IT"/>
              <a:pPr/>
              <a:t>‹N›</a:t>
            </a:fld>
            <a:endParaRPr lang="it-IT"/>
          </a:p>
        </p:txBody>
      </p:sp>
    </p:spTree>
  </p:cSld>
  <p:clrMapOvr>
    <a:masterClrMapping/>
  </p:clrMapOvr>
  <p:transition spd="slow">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7" name="Segnaposto numero diapositiva 6"/>
          <p:cNvSpPr>
            <a:spLocks noGrp="1"/>
          </p:cNvSpPr>
          <p:nvPr>
            <p:ph type="sldNum" sz="quarter" idx="12"/>
          </p:nvPr>
        </p:nvSpPr>
        <p:spPr/>
        <p:txBody>
          <a:bodyPr/>
          <a:lstStyle>
            <a:lvl1pPr>
              <a:defRPr/>
            </a:lvl1pPr>
          </a:lstStyle>
          <a:p>
            <a:fld id="{3C29DFDD-F28C-4927-939D-019C496EE14A}" type="slidenum">
              <a:rPr lang="it-IT"/>
              <a:pPr/>
              <a:t>‹N›</a:t>
            </a:fld>
            <a:endParaRPr lang="it-IT"/>
          </a:p>
        </p:txBody>
      </p:sp>
    </p:spTree>
  </p:cSld>
  <p:clrMapOvr>
    <a:masterClrMapping/>
  </p:clrMapOvr>
  <p:transition spd="slow">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9" name="Segnaposto numero diapositiva 8"/>
          <p:cNvSpPr>
            <a:spLocks noGrp="1"/>
          </p:cNvSpPr>
          <p:nvPr>
            <p:ph type="sldNum" sz="quarter" idx="12"/>
          </p:nvPr>
        </p:nvSpPr>
        <p:spPr/>
        <p:txBody>
          <a:bodyPr/>
          <a:lstStyle>
            <a:lvl1pPr>
              <a:defRPr/>
            </a:lvl1pPr>
          </a:lstStyle>
          <a:p>
            <a:fld id="{C96328A7-96CE-4EF2-8F0C-8A139C5BFD37}" type="slidenum">
              <a:rPr lang="it-IT"/>
              <a:pPr/>
              <a:t>‹N›</a:t>
            </a:fld>
            <a:endParaRPr lang="it-IT"/>
          </a:p>
        </p:txBody>
      </p:sp>
    </p:spTree>
  </p:cSld>
  <p:clrMapOvr>
    <a:masterClrMapping/>
  </p:clrMapOvr>
  <p:transition spd="slow">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5" name="Segnaposto numero diapositiva 4"/>
          <p:cNvSpPr>
            <a:spLocks noGrp="1"/>
          </p:cNvSpPr>
          <p:nvPr>
            <p:ph type="sldNum" sz="quarter" idx="12"/>
          </p:nvPr>
        </p:nvSpPr>
        <p:spPr/>
        <p:txBody>
          <a:bodyPr/>
          <a:lstStyle>
            <a:lvl1pPr>
              <a:defRPr/>
            </a:lvl1pPr>
          </a:lstStyle>
          <a:p>
            <a:fld id="{AC96ACF8-E709-46CF-8520-9B103A0000DE}" type="slidenum">
              <a:rPr lang="it-IT"/>
              <a:pPr/>
              <a:t>‹N›</a:t>
            </a:fld>
            <a:endParaRPr lang="it-IT"/>
          </a:p>
        </p:txBody>
      </p:sp>
    </p:spTree>
  </p:cSld>
  <p:clrMapOvr>
    <a:masterClrMapping/>
  </p:clrMapOvr>
  <p:transition spd="slow">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4" name="Segnaposto numero diapositiva 3"/>
          <p:cNvSpPr>
            <a:spLocks noGrp="1"/>
          </p:cNvSpPr>
          <p:nvPr>
            <p:ph type="sldNum" sz="quarter" idx="12"/>
          </p:nvPr>
        </p:nvSpPr>
        <p:spPr/>
        <p:txBody>
          <a:bodyPr/>
          <a:lstStyle>
            <a:lvl1pPr>
              <a:defRPr/>
            </a:lvl1pPr>
          </a:lstStyle>
          <a:p>
            <a:fld id="{375CF81B-E4DC-41B1-82AA-7692394919DD}" type="slidenum">
              <a:rPr lang="it-IT"/>
              <a:pPr/>
              <a:t>‹N›</a:t>
            </a:fld>
            <a:endParaRPr lang="it-IT"/>
          </a:p>
        </p:txBody>
      </p:sp>
    </p:spTree>
  </p:cSld>
  <p:clrMapOvr>
    <a:masterClrMapping/>
  </p:clrMapOvr>
  <p:transition spd="slow">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7" name="Segnaposto numero diapositiva 6"/>
          <p:cNvSpPr>
            <a:spLocks noGrp="1"/>
          </p:cNvSpPr>
          <p:nvPr>
            <p:ph type="sldNum" sz="quarter" idx="12"/>
          </p:nvPr>
        </p:nvSpPr>
        <p:spPr/>
        <p:txBody>
          <a:bodyPr/>
          <a:lstStyle>
            <a:lvl1pPr>
              <a:defRPr/>
            </a:lvl1pPr>
          </a:lstStyle>
          <a:p>
            <a:fld id="{285D5A70-4C4B-4A2B-AEED-6EA16352A789}" type="slidenum">
              <a:rPr lang="it-IT"/>
              <a:pPr/>
              <a:t>‹N›</a:t>
            </a:fld>
            <a:endParaRPr lang="it-IT"/>
          </a:p>
        </p:txBody>
      </p:sp>
    </p:spTree>
  </p:cSld>
  <p:clrMapOvr>
    <a:masterClrMapping/>
  </p:clrMapOvr>
  <p:transition spd="slow">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smtClean="0"/>
              <a:t>Prof. Rocco Giorgio Ciurleo - ITIS "M. M. Milano" Polistena</a:t>
            </a:r>
            <a:endParaRPr lang="it-IT"/>
          </a:p>
        </p:txBody>
      </p:sp>
      <p:sp>
        <p:nvSpPr>
          <p:cNvPr id="7" name="Segnaposto numero diapositiva 6"/>
          <p:cNvSpPr>
            <a:spLocks noGrp="1"/>
          </p:cNvSpPr>
          <p:nvPr>
            <p:ph type="sldNum" sz="quarter" idx="12"/>
          </p:nvPr>
        </p:nvSpPr>
        <p:spPr/>
        <p:txBody>
          <a:bodyPr/>
          <a:lstStyle>
            <a:lvl1pPr>
              <a:defRPr/>
            </a:lvl1pPr>
          </a:lstStyle>
          <a:p>
            <a:fld id="{82858FB7-3680-4427-83FF-CA9DC53A0BFB}" type="slidenum">
              <a:rPr lang="it-IT"/>
              <a:pPr/>
              <a:t>‹N›</a:t>
            </a:fld>
            <a:endParaRPr lang="it-IT"/>
          </a:p>
        </p:txBody>
      </p:sp>
    </p:spTree>
  </p:cSld>
  <p:clrMapOvr>
    <a:masterClrMapping/>
  </p:clrMapOvr>
  <p:transition spd="slow">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9144000" cy="7405688"/>
            <a:chOff x="0" y="-9"/>
            <a:chExt cx="5760" cy="4665"/>
          </a:xfrm>
        </p:grpSpPr>
        <p:sp>
          <p:nvSpPr>
            <p:cNvPr id="27651"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52"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53"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54"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it-IT"/>
            </a:p>
          </p:txBody>
        </p:sp>
        <p:sp>
          <p:nvSpPr>
            <p:cNvPr id="27655"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endParaRPr lang="it-IT"/>
            </a:p>
          </p:txBody>
        </p:sp>
        <p:sp>
          <p:nvSpPr>
            <p:cNvPr id="27656"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57"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58"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59"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60"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61"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62"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it-IT"/>
            </a:p>
          </p:txBody>
        </p:sp>
        <p:sp>
          <p:nvSpPr>
            <p:cNvPr id="27663" name="Freeform 15"/>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64" name="Freeform 16"/>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65" name="Freeform 17"/>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it-IT"/>
            </a:p>
          </p:txBody>
        </p:sp>
        <p:sp>
          <p:nvSpPr>
            <p:cNvPr id="27666" name="Freeform 18"/>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it-IT"/>
            </a:p>
          </p:txBody>
        </p:sp>
        <p:sp>
          <p:nvSpPr>
            <p:cNvPr id="27667" name="Rectangle 19"/>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endParaRPr lang="it-IT"/>
            </a:p>
          </p:txBody>
        </p:sp>
        <p:sp>
          <p:nvSpPr>
            <p:cNvPr id="27668"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69"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0"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1"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2"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3"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4"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5"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6"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endParaRPr lang="it-IT"/>
            </a:p>
          </p:txBody>
        </p:sp>
        <p:sp>
          <p:nvSpPr>
            <p:cNvPr id="27677"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endParaRPr lang="it-IT"/>
            </a:p>
          </p:txBody>
        </p:sp>
      </p:grpSp>
      <p:sp>
        <p:nvSpPr>
          <p:cNvPr id="27678" name="Rectangle 30"/>
          <p:cNvSpPr>
            <a:spLocks noGrp="1" noChangeArrowheads="1"/>
          </p:cNvSpPr>
          <p:nvPr>
            <p:ph type="title"/>
          </p:nvPr>
        </p:nvSpPr>
        <p:spPr bwMode="auto">
          <a:xfrm>
            <a:off x="685800" y="465138"/>
            <a:ext cx="77724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mtClean="0"/>
              <a:t>Fare clic per modificare lo stile del titolo dello schema</a:t>
            </a:r>
          </a:p>
        </p:txBody>
      </p:sp>
      <p:sp>
        <p:nvSpPr>
          <p:cNvPr id="27679" name="Rectangle 3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7680"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endParaRPr lang="it-IT"/>
          </a:p>
        </p:txBody>
      </p:sp>
      <p:sp>
        <p:nvSpPr>
          <p:cNvPr id="27681"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r>
              <a:rPr lang="it-IT" smtClean="0"/>
              <a:t>Prof. Rocco Giorgio Ciurleo - ITIS "M. M. Milano" Polistena</a:t>
            </a:r>
            <a:endParaRPr lang="it-IT"/>
          </a:p>
        </p:txBody>
      </p:sp>
      <p:sp>
        <p:nvSpPr>
          <p:cNvPr id="27682"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fld id="{23BD822F-9E3E-4483-8E27-5431562A24B2}" type="slidenum">
              <a:rPr lang="it-IT"/>
              <a:pPr/>
              <a:t>‹N›</a:t>
            </a:fld>
            <a:endParaRPr lang="it-IT"/>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strips dir="ld"/>
  </p:transition>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Black" pitchFamily="34" charset="0"/>
        </a:defRPr>
      </a:lvl2pPr>
      <a:lvl3pPr algn="ctr" rtl="0" fontAlgn="base">
        <a:spcBef>
          <a:spcPct val="0"/>
        </a:spcBef>
        <a:spcAft>
          <a:spcPct val="0"/>
        </a:spcAft>
        <a:defRPr sz="4400">
          <a:solidFill>
            <a:schemeClr val="tx2"/>
          </a:solidFill>
          <a:latin typeface="Arial Black" pitchFamily="34" charset="0"/>
        </a:defRPr>
      </a:lvl3pPr>
      <a:lvl4pPr algn="ctr" rtl="0" fontAlgn="base">
        <a:spcBef>
          <a:spcPct val="0"/>
        </a:spcBef>
        <a:spcAft>
          <a:spcPct val="0"/>
        </a:spcAft>
        <a:defRPr sz="4400">
          <a:solidFill>
            <a:schemeClr val="tx2"/>
          </a:solidFill>
          <a:latin typeface="Arial Black" pitchFamily="34" charset="0"/>
        </a:defRPr>
      </a:lvl4pPr>
      <a:lvl5pPr algn="ctr" rtl="0" fontAlgn="base">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762000" y="2276872"/>
            <a:ext cx="7010400" cy="3514328"/>
          </a:xfrm>
        </p:spPr>
        <p:txBody>
          <a:bodyPr/>
          <a:lstStyle/>
          <a:p>
            <a:pPr algn="ctr" eaLnBrk="1" hangingPunct="1">
              <a:buFont typeface="Wingdings" pitchFamily="2" charset="2"/>
              <a:buNone/>
              <a:defRPr/>
            </a:pPr>
            <a:r>
              <a:rPr lang="it-IT" sz="2000" dirty="0" smtClean="0">
                <a:effectLst>
                  <a:outerShdw blurRad="38100" dist="38100" dir="2700000" algn="tl">
                    <a:srgbClr val="C0C0C0"/>
                  </a:outerShdw>
                </a:effectLst>
                <a:latin typeface="Calibri" pitchFamily="34" charset="0"/>
              </a:rPr>
              <a:t> </a:t>
            </a:r>
            <a:endParaRPr lang="it-IT" sz="2000" dirty="0">
              <a:effectLst>
                <a:outerShdw blurRad="38100" dist="38100" dir="2700000" algn="tl">
                  <a:srgbClr val="C0C0C0"/>
                </a:outerShdw>
              </a:effectLst>
              <a:latin typeface="Calibri" pitchFamily="34" charset="0"/>
            </a:endParaRPr>
          </a:p>
        </p:txBody>
      </p:sp>
      <p:sp>
        <p:nvSpPr>
          <p:cNvPr id="6" name="Rectangle 9"/>
          <p:cNvSpPr>
            <a:spLocks noGrp="1" noChangeArrowheads="1"/>
          </p:cNvSpPr>
          <p:nvPr>
            <p:ph type="title"/>
          </p:nvPr>
        </p:nvSpPr>
        <p:spPr>
          <a:xfrm>
            <a:off x="611188" y="67500"/>
            <a:ext cx="7772400" cy="2062103"/>
          </a:xfrm>
        </p:spPr>
        <p:txBody>
          <a:bodyPr/>
          <a:lstStyle/>
          <a:p>
            <a:pPr algn="ctr" eaLnBrk="1" hangingPunct="1">
              <a:defRPr/>
            </a:pPr>
            <a:r>
              <a:rPr lang="it-IT" sz="3200" dirty="0" smtClean="0">
                <a:solidFill>
                  <a:schemeClr val="tx1"/>
                </a:solidFill>
                <a:effectLst>
                  <a:outerShdw blurRad="38100" dist="38100" dir="2700000" algn="tl">
                    <a:srgbClr val="C0C0C0"/>
                  </a:outerShdw>
                </a:effectLst>
                <a:latin typeface="Calibri" pitchFamily="34" charset="0"/>
              </a:rPr>
              <a:t>Istituto Tecnico Industriale Statale</a:t>
            </a:r>
            <a:br>
              <a:rPr lang="it-IT" sz="3200" dirty="0" smtClean="0">
                <a:solidFill>
                  <a:schemeClr val="tx1"/>
                </a:solidFill>
                <a:effectLst>
                  <a:outerShdw blurRad="38100" dist="38100" dir="2700000" algn="tl">
                    <a:srgbClr val="C0C0C0"/>
                  </a:outerShdw>
                </a:effectLst>
                <a:latin typeface="Calibri" pitchFamily="34" charset="0"/>
              </a:rPr>
            </a:br>
            <a:r>
              <a:rPr lang="it-IT" sz="3200" dirty="0" smtClean="0">
                <a:solidFill>
                  <a:schemeClr val="tx1"/>
                </a:solidFill>
                <a:effectLst>
                  <a:outerShdw blurRad="38100" dist="38100" dir="2700000" algn="tl">
                    <a:srgbClr val="C0C0C0"/>
                  </a:outerShdw>
                </a:effectLst>
                <a:latin typeface="Calibri" pitchFamily="34" charset="0"/>
              </a:rPr>
              <a:t> “Conte Michele Maria Milano” Polistena</a:t>
            </a:r>
            <a:br>
              <a:rPr lang="it-IT" sz="3200" dirty="0" smtClean="0">
                <a:solidFill>
                  <a:schemeClr val="tx1"/>
                </a:solidFill>
                <a:effectLst>
                  <a:outerShdw blurRad="38100" dist="38100" dir="2700000" algn="tl">
                    <a:srgbClr val="C0C0C0"/>
                  </a:outerShdw>
                </a:effectLst>
                <a:latin typeface="Calibri" pitchFamily="34" charset="0"/>
              </a:rPr>
            </a:br>
            <a:r>
              <a:rPr lang="it-IT" sz="3200" dirty="0" smtClean="0">
                <a:solidFill>
                  <a:schemeClr val="tx1"/>
                </a:solidFill>
                <a:effectLst>
                  <a:outerShdw blurRad="38100" dist="38100" dir="2700000" algn="tl">
                    <a:srgbClr val="C0C0C0"/>
                  </a:outerShdw>
                </a:effectLst>
                <a:latin typeface="Calibri" pitchFamily="34" charset="0"/>
              </a:rPr>
              <a:t>  a. s. </a:t>
            </a:r>
            <a:r>
              <a:rPr lang="it-IT" sz="3200" smtClean="0">
                <a:solidFill>
                  <a:schemeClr val="tx1"/>
                </a:solidFill>
                <a:effectLst>
                  <a:outerShdw blurRad="38100" dist="38100" dir="2700000" algn="tl">
                    <a:srgbClr val="C0C0C0"/>
                  </a:outerShdw>
                </a:effectLst>
                <a:latin typeface="Calibri" pitchFamily="34" charset="0"/>
              </a:rPr>
              <a:t>2016/2017 </a:t>
            </a: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endParaRPr lang="it-IT" sz="3200" dirty="0" smtClean="0">
              <a:solidFill>
                <a:srgbClr val="FFFF66"/>
              </a:solidFill>
              <a:effectLst>
                <a:outerShdw blurRad="38100" dist="38100" dir="2700000" algn="tl">
                  <a:srgbClr val="C0C0C0"/>
                </a:outerShdw>
              </a:effectLst>
              <a:latin typeface="Calibri" pitchFamily="34" charset="0"/>
            </a:endParaRPr>
          </a:p>
        </p:txBody>
      </p:sp>
      <p:sp>
        <p:nvSpPr>
          <p:cNvPr id="7" name="Segnaposto numero diapositiva 6"/>
          <p:cNvSpPr>
            <a:spLocks noGrp="1"/>
          </p:cNvSpPr>
          <p:nvPr>
            <p:ph type="sldNum" sz="quarter" idx="12"/>
          </p:nvPr>
        </p:nvSpPr>
        <p:spPr/>
        <p:txBody>
          <a:bodyPr/>
          <a:lstStyle/>
          <a:p>
            <a:fld id="{3D3715C8-5D00-4236-8A20-13EE6632DA56}" type="slidenum">
              <a:rPr lang="it-IT" smtClean="0"/>
              <a:pPr/>
              <a:t>1</a:t>
            </a:fld>
            <a:endParaRPr lang="it-IT"/>
          </a:p>
        </p:txBody>
      </p:sp>
      <p:sp>
        <p:nvSpPr>
          <p:cNvPr id="8" name="Segnaposto piè di pagina 7"/>
          <p:cNvSpPr>
            <a:spLocks noGrp="1"/>
          </p:cNvSpPr>
          <p:nvPr>
            <p:ph type="ftr" sz="quarter" idx="11"/>
          </p:nvPr>
        </p:nvSpPr>
        <p:spPr>
          <a:xfrm>
            <a:off x="2267744" y="6313488"/>
            <a:ext cx="5112568" cy="355872"/>
          </a:xfrm>
        </p:spPr>
        <p:txBody>
          <a:bodyPr/>
          <a:lstStyle/>
          <a:p>
            <a:r>
              <a:rPr lang="it-IT" dirty="0" smtClean="0"/>
              <a:t>Prof. Rocco Giorgio Ciurleo - ITIS "M. M. Milano" Polistena</a:t>
            </a:r>
            <a:endParaRPr lang="it-IT" dirty="0"/>
          </a:p>
        </p:txBody>
      </p:sp>
      <p:pic>
        <p:nvPicPr>
          <p:cNvPr id="14" name="Immagine 13" descr="java.gif"/>
          <p:cNvPicPr>
            <a:picLocks noChangeAspect="1"/>
          </p:cNvPicPr>
          <p:nvPr/>
        </p:nvPicPr>
        <p:blipFill>
          <a:blip r:embed="rId2" cstate="print"/>
          <a:stretch>
            <a:fillRect/>
          </a:stretch>
        </p:blipFill>
        <p:spPr>
          <a:xfrm>
            <a:off x="1403648" y="2132856"/>
            <a:ext cx="6480720" cy="3810000"/>
          </a:xfrm>
          <a:prstGeom prst="rect">
            <a:avLst/>
          </a:prstGeom>
        </p:spPr>
      </p:pic>
      <p:sp>
        <p:nvSpPr>
          <p:cNvPr id="9" name="CasellaDiTesto 8"/>
          <p:cNvSpPr txBox="1"/>
          <p:nvPr/>
        </p:nvSpPr>
        <p:spPr>
          <a:xfrm>
            <a:off x="3491880" y="2924944"/>
            <a:ext cx="4680520" cy="523220"/>
          </a:xfrm>
          <a:prstGeom prst="rect">
            <a:avLst/>
          </a:prstGeom>
          <a:noFill/>
        </p:spPr>
        <p:txBody>
          <a:bodyPr wrap="square" rtlCol="0">
            <a:spAutoFit/>
          </a:bodyPr>
          <a:lstStyle/>
          <a:p>
            <a:pPr algn="ctr"/>
            <a:r>
              <a:rPr lang="it-IT" sz="2800" dirty="0" smtClean="0">
                <a:solidFill>
                  <a:srgbClr val="FF5050"/>
                </a:solidFill>
                <a:effectLst>
                  <a:outerShdw blurRad="38100" dist="38100" dir="2700000" algn="tl">
                    <a:srgbClr val="000000">
                      <a:alpha val="43137"/>
                    </a:srgbClr>
                  </a:outerShdw>
                </a:effectLst>
                <a:latin typeface="Calibri" pitchFamily="34" charset="0"/>
              </a:rPr>
              <a:t>Introduzione al linguaggio</a:t>
            </a:r>
            <a:endParaRPr lang="it-IT" sz="2800" dirty="0">
              <a:solidFill>
                <a:srgbClr val="FF505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spd="slow">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r>
              <a:rPr lang="it-IT" sz="4000" dirty="0" smtClean="0"/>
              <a:t>La struttura dei programmi</a:t>
            </a:r>
            <a:endParaRPr lang="it-IT" sz="4000" dirty="0"/>
          </a:p>
        </p:txBody>
      </p:sp>
      <p:sp>
        <p:nvSpPr>
          <p:cNvPr id="3" name="Segnaposto contenuto 2"/>
          <p:cNvSpPr>
            <a:spLocks noGrp="1"/>
          </p:cNvSpPr>
          <p:nvPr>
            <p:ph idx="1"/>
          </p:nvPr>
        </p:nvSpPr>
        <p:spPr>
          <a:xfrm>
            <a:off x="685800" y="1340768"/>
            <a:ext cx="7772400" cy="4755232"/>
          </a:xfrm>
        </p:spPr>
        <p:txBody>
          <a:bodyPr/>
          <a:lstStyle/>
          <a:p>
            <a:pPr marL="0" indent="0" algn="just">
              <a:buNone/>
            </a:pPr>
            <a:r>
              <a:rPr lang="it-IT" sz="2800" dirty="0" smtClean="0"/>
              <a:t>In Java, un’applicazione può essere costituita da una o più classi. Tra tutte la classi che compongono l’applicazione, una si differenzia dalle altre perché contiene il metodo </a:t>
            </a:r>
            <a:r>
              <a:rPr lang="it-IT" sz="2800" dirty="0" err="1" smtClean="0"/>
              <a:t>main</a:t>
            </a:r>
            <a:r>
              <a:rPr lang="it-IT" sz="2800" dirty="0" smtClean="0"/>
              <a:t>(). Questo metodo è importante perché l’esecuzione di un’applicazione comincia eseguendo questo metodo.</a:t>
            </a:r>
          </a:p>
          <a:p>
            <a:pPr marL="0" indent="0" algn="just">
              <a:buNone/>
            </a:pPr>
            <a:r>
              <a:rPr lang="it-IT" sz="2800" dirty="0" smtClean="0"/>
              <a:t>Per iniziare ci limiteremo alla costruzione con una sola classe. Successivamente saranno trattate applicazioni che usano più classi.</a:t>
            </a:r>
            <a:endParaRPr lang="it-IT" sz="2800"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10</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pPr algn="l"/>
            <a:r>
              <a:rPr lang="it-IT" sz="4000" dirty="0" smtClean="0"/>
              <a:t>Primo programma</a:t>
            </a:r>
            <a:endParaRPr lang="it-IT" sz="4000" dirty="0"/>
          </a:p>
        </p:txBody>
      </p:sp>
      <p:sp>
        <p:nvSpPr>
          <p:cNvPr id="3" name="Segnaposto contenuto 2"/>
          <p:cNvSpPr>
            <a:spLocks noGrp="1"/>
          </p:cNvSpPr>
          <p:nvPr>
            <p:ph idx="1"/>
          </p:nvPr>
        </p:nvSpPr>
        <p:spPr>
          <a:xfrm>
            <a:off x="685800" y="1340768"/>
            <a:ext cx="7772400" cy="4755232"/>
          </a:xfrm>
        </p:spPr>
        <p:txBody>
          <a:bodyPr/>
          <a:lstStyle/>
          <a:p>
            <a:pPr marL="0" indent="0" algn="just">
              <a:buNone/>
            </a:pPr>
            <a:r>
              <a:rPr lang="it-IT" sz="2400" dirty="0" smtClean="0"/>
              <a:t>Un semplice programma java, formato da una sola classe assume la seguente struttura generale:</a:t>
            </a:r>
            <a:endParaRPr lang="it-IT" sz="1800" dirty="0">
              <a:solidFill>
                <a:srgbClr val="00FF00"/>
              </a:solidFill>
            </a:endParaRPr>
          </a:p>
          <a:p>
            <a:pPr marL="0" indent="0" algn="just">
              <a:buNone/>
            </a:pPr>
            <a:r>
              <a:rPr lang="it-IT" sz="1800" dirty="0" smtClean="0">
                <a:solidFill>
                  <a:srgbClr val="00FF00"/>
                </a:solidFill>
              </a:rPr>
              <a:t>Public </a:t>
            </a:r>
            <a:r>
              <a:rPr lang="it-IT" sz="1800" dirty="0" err="1" smtClean="0">
                <a:solidFill>
                  <a:srgbClr val="00FF00"/>
                </a:solidFill>
              </a:rPr>
              <a:t>class</a:t>
            </a:r>
            <a:r>
              <a:rPr lang="it-IT" sz="1800" dirty="0" smtClean="0">
                <a:solidFill>
                  <a:srgbClr val="00FF00"/>
                </a:solidFill>
              </a:rPr>
              <a:t> </a:t>
            </a:r>
            <a:r>
              <a:rPr lang="it-IT" sz="1800" dirty="0" err="1" smtClean="0">
                <a:solidFill>
                  <a:srgbClr val="00FF00"/>
                </a:solidFill>
              </a:rPr>
              <a:t>HelloWorld</a:t>
            </a:r>
            <a:r>
              <a:rPr lang="it-IT" sz="1800" dirty="0" smtClean="0">
                <a:solidFill>
                  <a:srgbClr val="00FF00"/>
                </a:solidFill>
              </a:rPr>
              <a:t> {</a:t>
            </a:r>
          </a:p>
          <a:p>
            <a:pPr marL="0" indent="0" algn="just">
              <a:buNone/>
            </a:pPr>
            <a:r>
              <a:rPr lang="it-IT" sz="1800" dirty="0" smtClean="0">
                <a:solidFill>
                  <a:srgbClr val="00FF00"/>
                </a:solidFill>
              </a:rPr>
              <a:t>	public </a:t>
            </a:r>
            <a:r>
              <a:rPr lang="it-IT" sz="1800" dirty="0" err="1" smtClean="0">
                <a:solidFill>
                  <a:srgbClr val="00FF00"/>
                </a:solidFill>
              </a:rPr>
              <a:t>static</a:t>
            </a:r>
            <a:r>
              <a:rPr lang="it-IT" sz="1800" dirty="0" smtClean="0">
                <a:solidFill>
                  <a:srgbClr val="00FF00"/>
                </a:solidFill>
              </a:rPr>
              <a:t> </a:t>
            </a:r>
            <a:r>
              <a:rPr lang="it-IT" sz="1800" dirty="0" err="1" smtClean="0">
                <a:solidFill>
                  <a:srgbClr val="00FF00"/>
                </a:solidFill>
              </a:rPr>
              <a:t>void</a:t>
            </a:r>
            <a:r>
              <a:rPr lang="it-IT" sz="1800" dirty="0" smtClean="0">
                <a:solidFill>
                  <a:srgbClr val="00FF00"/>
                </a:solidFill>
              </a:rPr>
              <a:t> </a:t>
            </a:r>
            <a:r>
              <a:rPr lang="it-IT" sz="1800" dirty="0" err="1" smtClean="0">
                <a:solidFill>
                  <a:srgbClr val="00FF00"/>
                </a:solidFill>
              </a:rPr>
              <a:t>main</a:t>
            </a:r>
            <a:r>
              <a:rPr lang="it-IT" sz="1800" dirty="0" smtClean="0">
                <a:solidFill>
                  <a:srgbClr val="00FF00"/>
                </a:solidFill>
              </a:rPr>
              <a:t>(</a:t>
            </a:r>
            <a:r>
              <a:rPr lang="it-IT" sz="1800" dirty="0" err="1" smtClean="0">
                <a:solidFill>
                  <a:srgbClr val="00FF00"/>
                </a:solidFill>
              </a:rPr>
              <a:t>String</a:t>
            </a:r>
            <a:r>
              <a:rPr lang="it-IT" sz="1800" dirty="0" smtClean="0">
                <a:solidFill>
                  <a:srgbClr val="00FF00"/>
                </a:solidFill>
              </a:rPr>
              <a:t>[] </a:t>
            </a:r>
            <a:r>
              <a:rPr lang="it-IT" sz="1800" dirty="0" err="1" smtClean="0">
                <a:solidFill>
                  <a:srgbClr val="00FF00"/>
                </a:solidFill>
              </a:rPr>
              <a:t>args</a:t>
            </a:r>
            <a:r>
              <a:rPr lang="it-IT" sz="1800" dirty="0" smtClean="0">
                <a:solidFill>
                  <a:srgbClr val="00FF00"/>
                </a:solidFill>
              </a:rPr>
              <a:t>) </a:t>
            </a:r>
          </a:p>
          <a:p>
            <a:pPr marL="0" indent="0" algn="just">
              <a:buNone/>
            </a:pPr>
            <a:r>
              <a:rPr lang="it-IT" sz="1800" dirty="0" smtClean="0">
                <a:solidFill>
                  <a:srgbClr val="00FF00"/>
                </a:solidFill>
              </a:rPr>
              <a:t>	{</a:t>
            </a:r>
          </a:p>
          <a:p>
            <a:pPr marL="0" indent="0" algn="just">
              <a:buNone/>
            </a:pPr>
            <a:r>
              <a:rPr lang="it-IT" sz="1800" dirty="0" smtClean="0">
                <a:solidFill>
                  <a:srgbClr val="00FF00"/>
                </a:solidFill>
              </a:rPr>
              <a:t>		</a:t>
            </a:r>
            <a:r>
              <a:rPr lang="it-IT" sz="1800" dirty="0" err="1" smtClean="0">
                <a:solidFill>
                  <a:srgbClr val="00FF00"/>
                </a:solidFill>
              </a:rPr>
              <a:t>System.out.println</a:t>
            </a:r>
            <a:r>
              <a:rPr lang="it-IT" sz="1800" dirty="0" smtClean="0">
                <a:solidFill>
                  <a:srgbClr val="00FF00"/>
                </a:solidFill>
              </a:rPr>
              <a:t>(“Hello, World!”);</a:t>
            </a:r>
          </a:p>
          <a:p>
            <a:pPr marL="0" indent="0" algn="just">
              <a:buNone/>
            </a:pPr>
            <a:r>
              <a:rPr lang="it-IT" sz="1800" dirty="0" smtClean="0">
                <a:solidFill>
                  <a:srgbClr val="00FF00"/>
                </a:solidFill>
              </a:rPr>
              <a:t>	}</a:t>
            </a:r>
          </a:p>
          <a:p>
            <a:pPr marL="0" indent="0" algn="just">
              <a:buNone/>
            </a:pPr>
            <a:r>
              <a:rPr lang="it-IT" sz="1800" dirty="0" smtClean="0">
                <a:solidFill>
                  <a:srgbClr val="00FF00"/>
                </a:solidFill>
              </a:rPr>
              <a:t>}</a:t>
            </a:r>
          </a:p>
          <a:p>
            <a:pPr marL="0" indent="0" algn="just">
              <a:buNone/>
            </a:pPr>
            <a:r>
              <a:rPr lang="it-IT" sz="2000" b="1" dirty="0" err="1" smtClean="0">
                <a:solidFill>
                  <a:srgbClr val="00FF00"/>
                </a:solidFill>
                <a:effectLst>
                  <a:outerShdw blurRad="38100" dist="38100" dir="2700000" algn="tl">
                    <a:srgbClr val="000000">
                      <a:alpha val="43137"/>
                    </a:srgbClr>
                  </a:outerShdw>
                </a:effectLst>
              </a:rPr>
              <a:t>pubblic</a:t>
            </a:r>
            <a:r>
              <a:rPr lang="it-IT" sz="2000" dirty="0" smtClean="0">
                <a:effectLst>
                  <a:outerShdw blurRad="38100" dist="38100" dir="2700000" algn="tl">
                    <a:srgbClr val="000000">
                      <a:alpha val="43137"/>
                    </a:srgbClr>
                  </a:outerShdw>
                </a:effectLst>
              </a:rPr>
              <a:t> </a:t>
            </a:r>
            <a:r>
              <a:rPr lang="it-IT" sz="2000" dirty="0" smtClean="0"/>
              <a:t>indica che il metodo è pubblico ed è visibile;</a:t>
            </a:r>
          </a:p>
          <a:p>
            <a:pPr marL="0" indent="0" algn="just">
              <a:buNone/>
            </a:pPr>
            <a:r>
              <a:rPr lang="it-IT" sz="2000" b="1" dirty="0" err="1" smtClean="0">
                <a:solidFill>
                  <a:srgbClr val="00FF00"/>
                </a:solidFill>
                <a:effectLst>
                  <a:outerShdw blurRad="38100" dist="38100" dir="2700000" algn="tl">
                    <a:srgbClr val="000000">
                      <a:alpha val="43137"/>
                    </a:srgbClr>
                  </a:outerShdw>
                </a:effectLst>
              </a:rPr>
              <a:t>void</a:t>
            </a:r>
            <a:r>
              <a:rPr lang="it-IT" sz="2000" dirty="0" smtClean="0"/>
              <a:t> indica che non ci sono valori di ritorno;</a:t>
            </a:r>
          </a:p>
          <a:p>
            <a:pPr marL="631825" indent="-631825" algn="just">
              <a:buNone/>
            </a:pPr>
            <a:r>
              <a:rPr lang="it-IT" sz="2000" b="1" dirty="0" err="1" smtClean="0">
                <a:solidFill>
                  <a:srgbClr val="00FF00"/>
                </a:solidFill>
                <a:effectLst>
                  <a:outerShdw blurRad="38100" dist="38100" dir="2700000" algn="tl">
                    <a:srgbClr val="000000">
                      <a:alpha val="43137"/>
                    </a:srgbClr>
                  </a:outerShdw>
                </a:effectLst>
              </a:rPr>
              <a:t>static</a:t>
            </a:r>
            <a:r>
              <a:rPr lang="it-IT" sz="2000" dirty="0" smtClean="0"/>
              <a:t> indica che il metodo è associato alla classe e non può essere richiamato dai singoli oggetti della classe;</a:t>
            </a:r>
          </a:p>
          <a:p>
            <a:pPr marL="631825" indent="-631825" algn="just">
              <a:buNone/>
            </a:pPr>
            <a:r>
              <a:rPr lang="it-IT" sz="2000" b="1" dirty="0" err="1" smtClean="0">
                <a:solidFill>
                  <a:srgbClr val="00FF00"/>
                </a:solidFill>
                <a:effectLst>
                  <a:outerShdw blurRad="38100" dist="38100" dir="2700000" algn="tl">
                    <a:srgbClr val="000000">
                      <a:alpha val="43137"/>
                    </a:srgbClr>
                  </a:outerShdw>
                </a:effectLst>
              </a:rPr>
              <a:t>System.out.println</a:t>
            </a:r>
            <a:r>
              <a:rPr lang="it-IT" sz="2000" b="1" dirty="0" smtClean="0">
                <a:solidFill>
                  <a:srgbClr val="00FF00"/>
                </a:solidFill>
                <a:effectLst>
                  <a:outerShdw blurRad="38100" dist="38100" dir="2700000" algn="tl">
                    <a:srgbClr val="000000">
                      <a:alpha val="43137"/>
                    </a:srgbClr>
                  </a:outerShdw>
                </a:effectLst>
              </a:rPr>
              <a:t>() </a:t>
            </a:r>
            <a:r>
              <a:rPr lang="it-IT" sz="2000" dirty="0" smtClean="0"/>
              <a:t>è un metodo che scrive sul video “</a:t>
            </a:r>
            <a:r>
              <a:rPr lang="it-IT" sz="2000" dirty="0" err="1" smtClean="0"/>
              <a:t>Hello</a:t>
            </a:r>
            <a:r>
              <a:rPr lang="it-IT" sz="2000" dirty="0" smtClean="0"/>
              <a:t>, World!” e torna a capo.</a:t>
            </a:r>
            <a:endParaRPr lang="it-IT" sz="2000"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11</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43108"/>
            <a:ext cx="7848872" cy="830997"/>
          </a:xfrm>
        </p:spPr>
        <p:txBody>
          <a:bodyPr/>
          <a:lstStyle/>
          <a:p>
            <a:pPr marL="457200" indent="-457200" algn="l"/>
            <a:r>
              <a:rPr lang="it-IT" sz="2400" b="1" dirty="0" smtClean="0">
                <a:solidFill>
                  <a:srgbClr val="FFFF00"/>
                </a:solidFill>
                <a:effectLst>
                  <a:outerShdw blurRad="38100" dist="38100" dir="2700000" algn="tl">
                    <a:srgbClr val="000000">
                      <a:alpha val="43137"/>
                    </a:srgbClr>
                  </a:outerShdw>
                </a:effectLst>
                <a:latin typeface="Verdana" pitchFamily="34" charset="0"/>
              </a:rPr>
              <a:t>Nozioni di base sulla scrittura di codice Java</a:t>
            </a:r>
            <a:endParaRPr lang="it-IT" sz="2400" b="1" dirty="0">
              <a:solidFill>
                <a:srgbClr val="FFFF00"/>
              </a:solidFill>
              <a:effectLst>
                <a:outerShdw blurRad="38100" dist="38100" dir="2700000" algn="tl">
                  <a:srgbClr val="000000">
                    <a:alpha val="43137"/>
                  </a:srgbClr>
                </a:outerShdw>
              </a:effectLst>
              <a:latin typeface="Verdana" pitchFamily="34" charset="0"/>
            </a:endParaRPr>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12</a:t>
            </a:fld>
            <a:endParaRPr lang="it-IT"/>
          </a:p>
        </p:txBody>
      </p:sp>
      <p:sp>
        <p:nvSpPr>
          <p:cNvPr id="7" name="Text Box 3"/>
          <p:cNvSpPr txBox="1">
            <a:spLocks noGrp="1" noChangeArrowheads="1"/>
          </p:cNvSpPr>
          <p:nvPr>
            <p:ph idx="1"/>
          </p:nvPr>
        </p:nvSpPr>
        <p:spPr bwMode="auto">
          <a:xfrm>
            <a:off x="323528" y="1196752"/>
            <a:ext cx="8568952" cy="4690515"/>
          </a:xfrm>
          <a:prstGeom prst="rect">
            <a:avLst/>
          </a:prstGeom>
          <a:noFill/>
          <a:ln w="12700">
            <a:noFill/>
            <a:miter lim="800000"/>
            <a:headEnd type="none" w="sm" len="sm"/>
            <a:tailEnd type="none" w="sm" len="sm"/>
          </a:ln>
          <a:effectLst/>
        </p:spPr>
        <p:txBody>
          <a:bodyPr wrap="square">
            <a:spAutoFit/>
          </a:bodyPr>
          <a:lstStyle/>
          <a:p>
            <a:pPr marL="457200" indent="-457200" algn="just">
              <a:buNone/>
            </a:pPr>
            <a:r>
              <a:rPr lang="it-IT" sz="1800" dirty="0" smtClean="0">
                <a:latin typeface="Verdana" pitchFamily="34" charset="0"/>
              </a:rPr>
              <a:t>Ciascuna </a:t>
            </a:r>
            <a:r>
              <a:rPr lang="it-IT" sz="1800" dirty="0">
                <a:latin typeface="Verdana" pitchFamily="34" charset="0"/>
              </a:rPr>
              <a:t>istruzione deve terminare con </a:t>
            </a:r>
            <a:r>
              <a:rPr lang="it-IT" sz="1800" b="1" dirty="0">
                <a:effectLst>
                  <a:outerShdw blurRad="38100" dist="38100" dir="2700000" algn="tl">
                    <a:srgbClr val="000000">
                      <a:alpha val="43137"/>
                    </a:srgbClr>
                  </a:outerShdw>
                </a:effectLst>
                <a:latin typeface="Verdana" pitchFamily="34" charset="0"/>
              </a:rPr>
              <a:t>; </a:t>
            </a:r>
            <a:r>
              <a:rPr lang="it-IT" sz="1800" dirty="0">
                <a:latin typeface="Verdana" pitchFamily="34" charset="0"/>
              </a:rPr>
              <a:t>ad eccezione di quelle per il </a:t>
            </a:r>
          </a:p>
          <a:p>
            <a:pPr marL="457200" indent="-457200" algn="just">
              <a:buNone/>
            </a:pPr>
            <a:r>
              <a:rPr lang="it-IT" sz="1800" dirty="0">
                <a:latin typeface="Verdana" pitchFamily="34" charset="0"/>
              </a:rPr>
              <a:t>controllo di flusso e delle definizioni dei metodi.</a:t>
            </a:r>
          </a:p>
          <a:p>
            <a:pPr marL="457200" indent="-457200" algn="just">
              <a:buNone/>
            </a:pPr>
            <a:endParaRPr lang="it-IT" sz="1800" dirty="0">
              <a:latin typeface="Verdana" pitchFamily="34" charset="0"/>
            </a:endParaRPr>
          </a:p>
          <a:p>
            <a:pPr marL="457200" indent="-457200" algn="just">
              <a:buNone/>
            </a:pPr>
            <a:r>
              <a:rPr lang="it-IT" sz="1800" dirty="0">
                <a:latin typeface="Verdana" pitchFamily="34" charset="0"/>
              </a:rPr>
              <a:t>Le { } aprono e chiudono blocchi di istruzioni all’interno di</a:t>
            </a:r>
          </a:p>
          <a:p>
            <a:pPr marL="914400" lvl="1" indent="-457200" algn="just">
              <a:buNone/>
            </a:pPr>
            <a:r>
              <a:rPr lang="it-IT" sz="1800" dirty="0">
                <a:latin typeface="Verdana" pitchFamily="34" charset="0"/>
              </a:rPr>
              <a:t>metodi</a:t>
            </a:r>
          </a:p>
          <a:p>
            <a:pPr marL="914400" lvl="1" indent="-457200" algn="just">
              <a:buNone/>
            </a:pPr>
            <a:r>
              <a:rPr lang="it-IT" sz="1800" dirty="0">
                <a:latin typeface="Verdana" pitchFamily="34" charset="0"/>
              </a:rPr>
              <a:t>iterazioni</a:t>
            </a:r>
          </a:p>
          <a:p>
            <a:pPr marL="914400" lvl="1" indent="-457200" algn="just">
              <a:buNone/>
            </a:pPr>
            <a:r>
              <a:rPr lang="it-IT" sz="1800" dirty="0">
                <a:latin typeface="Verdana" pitchFamily="34" charset="0"/>
              </a:rPr>
              <a:t>decisioni</a:t>
            </a:r>
          </a:p>
          <a:p>
            <a:pPr marL="457200" indent="-457200" algn="just">
              <a:buNone/>
            </a:pPr>
            <a:endParaRPr lang="it-IT" sz="1800" dirty="0">
              <a:latin typeface="Verdana" pitchFamily="34" charset="0"/>
            </a:endParaRPr>
          </a:p>
          <a:p>
            <a:pPr marL="457200" indent="-457200" algn="just">
              <a:buNone/>
            </a:pPr>
            <a:r>
              <a:rPr lang="it-IT" sz="1800" dirty="0">
                <a:latin typeface="Verdana" pitchFamily="34" charset="0"/>
              </a:rPr>
              <a:t>Singole righe di commento devono essere precedute da //</a:t>
            </a:r>
          </a:p>
          <a:p>
            <a:pPr marL="457200" indent="-457200" algn="just">
              <a:buNone/>
            </a:pPr>
            <a:r>
              <a:rPr lang="it-IT" sz="1800" dirty="0">
                <a:latin typeface="Verdana" pitchFamily="34" charset="0"/>
              </a:rPr>
              <a:t>Blocchi di righe di commento devono stare tra /* e */</a:t>
            </a:r>
          </a:p>
          <a:p>
            <a:pPr marL="457200" indent="-457200" algn="just">
              <a:buNone/>
            </a:pPr>
            <a:r>
              <a:rPr lang="it-IT" sz="1800" dirty="0">
                <a:latin typeface="Verdana" pitchFamily="34" charset="0"/>
              </a:rPr>
              <a:t>I commenti vengono ignorati dal compilatore che crea il </a:t>
            </a:r>
            <a:r>
              <a:rPr lang="it-IT" sz="1800" dirty="0" err="1" smtClean="0">
                <a:latin typeface="Verdana" pitchFamily="34" charset="0"/>
              </a:rPr>
              <a:t>bytecode</a:t>
            </a:r>
            <a:endParaRPr lang="it-IT" sz="1800" dirty="0" smtClean="0">
              <a:latin typeface="Verdana" pitchFamily="34" charset="0"/>
            </a:endParaRPr>
          </a:p>
          <a:p>
            <a:pPr marL="457200" indent="-457200" algn="just">
              <a:buNone/>
            </a:pPr>
            <a:endParaRPr lang="it-IT" sz="1800" dirty="0">
              <a:latin typeface="Verdana" pitchFamily="34" charset="0"/>
            </a:endParaRPr>
          </a:p>
          <a:p>
            <a:pPr marL="457200" indent="-457200" algn="just">
              <a:buNone/>
            </a:pPr>
            <a:r>
              <a:rPr lang="it-IT" sz="1800" dirty="0" smtClean="0">
                <a:latin typeface="Verdana" pitchFamily="34" charset="0"/>
              </a:rPr>
              <a:t>Per </a:t>
            </a:r>
            <a:r>
              <a:rPr lang="it-IT" sz="1800" dirty="0">
                <a:latin typeface="Verdana" pitchFamily="34" charset="0"/>
              </a:rPr>
              <a:t>rendere più leggibile il sorgente, </a:t>
            </a:r>
            <a:r>
              <a:rPr lang="it-IT" sz="1800" i="1" dirty="0">
                <a:latin typeface="Verdana" pitchFamily="34" charset="0"/>
              </a:rPr>
              <a:t>indentare</a:t>
            </a:r>
            <a:r>
              <a:rPr lang="it-IT" sz="1800" dirty="0">
                <a:latin typeface="Verdana" pitchFamily="34" charset="0"/>
              </a:rPr>
              <a:t> in modo opportuno con il </a:t>
            </a:r>
          </a:p>
          <a:p>
            <a:pPr marL="457200" indent="-457200" algn="just">
              <a:buNone/>
            </a:pPr>
            <a:r>
              <a:rPr lang="it-IT" sz="1800" dirty="0">
                <a:latin typeface="Verdana" pitchFamily="34" charset="0"/>
              </a:rPr>
              <a:t>tasto TAB</a:t>
            </a:r>
            <a:r>
              <a:rPr lang="it-IT" sz="1800" dirty="0" smtClean="0">
                <a:latin typeface="Verdana" pitchFamily="34" charset="0"/>
              </a:rPr>
              <a:t>:</a:t>
            </a:r>
            <a:endParaRPr lang="it-IT" sz="1800" dirty="0">
              <a:latin typeface="Verdana" pitchFamily="34" charset="0"/>
            </a:endParaRPr>
          </a:p>
        </p:txBody>
      </p:sp>
      <p:sp>
        <p:nvSpPr>
          <p:cNvPr id="8"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9" name="Immagine 8"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43108"/>
            <a:ext cx="7848872" cy="830997"/>
          </a:xfrm>
        </p:spPr>
        <p:txBody>
          <a:bodyPr/>
          <a:lstStyle/>
          <a:p>
            <a:pPr marL="457200" indent="-457200" algn="l"/>
            <a:r>
              <a:rPr lang="it-IT" sz="2400" b="1" dirty="0" smtClean="0">
                <a:solidFill>
                  <a:srgbClr val="FFFF00"/>
                </a:solidFill>
                <a:effectLst>
                  <a:outerShdw blurRad="38100" dist="38100" dir="2700000" algn="tl">
                    <a:srgbClr val="000000">
                      <a:alpha val="43137"/>
                    </a:srgbClr>
                  </a:outerShdw>
                </a:effectLst>
                <a:latin typeface="Verdana" pitchFamily="34" charset="0"/>
              </a:rPr>
              <a:t>Nozioni di base sulla scrittura di codice Java</a:t>
            </a:r>
            <a:endParaRPr lang="it-IT" sz="2400" b="1" dirty="0">
              <a:solidFill>
                <a:srgbClr val="FFFF00"/>
              </a:solidFill>
              <a:effectLst>
                <a:outerShdw blurRad="38100" dist="38100" dir="2700000" algn="tl">
                  <a:srgbClr val="000000">
                    <a:alpha val="43137"/>
                  </a:srgbClr>
                </a:outerShdw>
              </a:effectLst>
              <a:latin typeface="Verdana" pitchFamily="34" charset="0"/>
            </a:endParaRPr>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13</a:t>
            </a:fld>
            <a:endParaRPr lang="it-IT"/>
          </a:p>
        </p:txBody>
      </p:sp>
      <p:sp>
        <p:nvSpPr>
          <p:cNvPr id="7" name="Text Box 3"/>
          <p:cNvSpPr txBox="1">
            <a:spLocks noGrp="1" noChangeArrowheads="1"/>
          </p:cNvSpPr>
          <p:nvPr>
            <p:ph idx="1"/>
          </p:nvPr>
        </p:nvSpPr>
        <p:spPr bwMode="auto">
          <a:xfrm>
            <a:off x="685800" y="1341438"/>
            <a:ext cx="7772400" cy="5392245"/>
          </a:xfrm>
          <a:prstGeom prst="rect">
            <a:avLst/>
          </a:prstGeom>
          <a:noFill/>
          <a:ln w="12700">
            <a:noFill/>
            <a:miter lim="800000"/>
            <a:headEnd type="none" w="sm" len="sm"/>
            <a:tailEnd type="none" w="sm" len="sm"/>
          </a:ln>
          <a:effectLst/>
        </p:spPr>
        <p:txBody>
          <a:bodyPr>
            <a:spAutoFit/>
          </a:bodyPr>
          <a:lstStyle/>
          <a:p>
            <a:pPr marL="457200" indent="-457200">
              <a:buNone/>
            </a:pPr>
            <a:r>
              <a:rPr lang="it-IT" sz="1800" dirty="0" smtClean="0">
                <a:latin typeface="Verdana" pitchFamily="34" charset="0"/>
              </a:rPr>
              <a:t>Convenzioni stilistiche:</a:t>
            </a:r>
          </a:p>
          <a:p>
            <a:pPr marL="457200" indent="-457200">
              <a:buNone/>
            </a:pPr>
            <a:endParaRPr lang="it-IT" sz="1800" dirty="0" smtClean="0">
              <a:latin typeface="Verdana" pitchFamily="34" charset="0"/>
            </a:endParaRPr>
          </a:p>
          <a:p>
            <a:pPr marL="0" indent="0">
              <a:buNone/>
            </a:pPr>
            <a:r>
              <a:rPr lang="it-IT" sz="1800" u="sng" dirty="0" smtClean="0">
                <a:solidFill>
                  <a:schemeClr val="accent1">
                    <a:lumMod val="75000"/>
                  </a:schemeClr>
                </a:solidFill>
                <a:latin typeface="Verdana" pitchFamily="34" charset="0"/>
              </a:rPr>
              <a:t>I nomi delle classi </a:t>
            </a:r>
            <a:r>
              <a:rPr lang="it-IT" sz="1800" dirty="0" smtClean="0">
                <a:latin typeface="Verdana" pitchFamily="34" charset="0"/>
              </a:rPr>
              <a:t>devono cominciare sempre con la </a:t>
            </a:r>
            <a:r>
              <a:rPr lang="it-IT" sz="1800" u="sng" dirty="0" smtClean="0">
                <a:latin typeface="Verdana" pitchFamily="34" charset="0"/>
              </a:rPr>
              <a:t>lettera </a:t>
            </a:r>
            <a:r>
              <a:rPr lang="it-IT" sz="1800" u="sng" dirty="0" smtClean="0">
                <a:solidFill>
                  <a:schemeClr val="accent1">
                    <a:lumMod val="75000"/>
                  </a:schemeClr>
                </a:solidFill>
                <a:latin typeface="Verdana" pitchFamily="34" charset="0"/>
              </a:rPr>
              <a:t>maiuscola.</a:t>
            </a:r>
          </a:p>
          <a:p>
            <a:pPr marL="0" indent="0">
              <a:buNone/>
            </a:pPr>
            <a:endParaRPr lang="it-IT" sz="1800" dirty="0" smtClean="0">
              <a:latin typeface="Verdana" pitchFamily="34" charset="0"/>
            </a:endParaRPr>
          </a:p>
          <a:p>
            <a:pPr marL="0" indent="0">
              <a:buNone/>
            </a:pPr>
            <a:r>
              <a:rPr lang="it-IT" sz="1800" dirty="0" smtClean="0">
                <a:solidFill>
                  <a:srgbClr val="FFC000"/>
                </a:solidFill>
                <a:latin typeface="Verdana" pitchFamily="34" charset="0"/>
              </a:rPr>
              <a:t>I nomi delle variabili</a:t>
            </a:r>
            <a:r>
              <a:rPr lang="it-IT" sz="1800" dirty="0" smtClean="0">
                <a:latin typeface="Verdana" pitchFamily="34" charset="0"/>
              </a:rPr>
              <a:t>, degli oggetti, dei metodi devono cominciare sempre (per convenzione non regola sintattica)con la </a:t>
            </a:r>
            <a:r>
              <a:rPr lang="it-IT" sz="1800" u="sng" dirty="0" smtClean="0">
                <a:solidFill>
                  <a:srgbClr val="FFC000"/>
                </a:solidFill>
                <a:latin typeface="Verdana" pitchFamily="34" charset="0"/>
              </a:rPr>
              <a:t>lettera minuscola.</a:t>
            </a:r>
          </a:p>
          <a:p>
            <a:pPr marL="0" indent="0">
              <a:buNone/>
            </a:pPr>
            <a:endParaRPr lang="it-IT" sz="1800" dirty="0" smtClean="0">
              <a:latin typeface="Verdana" pitchFamily="34" charset="0"/>
            </a:endParaRPr>
          </a:p>
          <a:p>
            <a:pPr marL="0" indent="0">
              <a:buNone/>
            </a:pPr>
            <a:r>
              <a:rPr lang="it-IT" sz="1800" dirty="0" smtClean="0">
                <a:solidFill>
                  <a:schemeClr val="accent1">
                    <a:lumMod val="75000"/>
                  </a:schemeClr>
                </a:solidFill>
                <a:latin typeface="Verdana" pitchFamily="34" charset="0"/>
              </a:rPr>
              <a:t>Nei nomi composti, </a:t>
            </a:r>
            <a:r>
              <a:rPr lang="it-IT" sz="1800" dirty="0" smtClean="0">
                <a:latin typeface="Verdana" pitchFamily="34" charset="0"/>
              </a:rPr>
              <a:t>ciascuna parola interna deve cominciare con la </a:t>
            </a:r>
            <a:r>
              <a:rPr lang="it-IT" sz="1800" dirty="0" smtClean="0">
                <a:solidFill>
                  <a:schemeClr val="accent1">
                    <a:lumMod val="75000"/>
                  </a:schemeClr>
                </a:solidFill>
                <a:latin typeface="Verdana" pitchFamily="34" charset="0"/>
              </a:rPr>
              <a:t>lettera maiuscola.</a:t>
            </a:r>
          </a:p>
          <a:p>
            <a:pPr marL="0" indent="0">
              <a:buNone/>
            </a:pPr>
            <a:endParaRPr lang="it-IT" sz="1800" dirty="0" smtClean="0">
              <a:latin typeface="Verdana" pitchFamily="34" charset="0"/>
            </a:endParaRPr>
          </a:p>
          <a:p>
            <a:pPr marL="0" indent="0">
              <a:buNone/>
            </a:pPr>
            <a:r>
              <a:rPr lang="it-IT" sz="1800" u="sng" dirty="0" smtClean="0">
                <a:latin typeface="Verdana" pitchFamily="34" charset="0"/>
              </a:rPr>
              <a:t>Es.</a:t>
            </a:r>
            <a:r>
              <a:rPr lang="it-IT" sz="1800" dirty="0" smtClean="0">
                <a:latin typeface="Verdana" pitchFamily="34" charset="0"/>
              </a:rPr>
              <a:t> </a:t>
            </a:r>
          </a:p>
          <a:p>
            <a:pPr marL="0" indent="0">
              <a:buNone/>
            </a:pPr>
            <a:r>
              <a:rPr lang="it-IT" sz="1600" dirty="0" smtClean="0">
                <a:latin typeface="Verdana" pitchFamily="34" charset="0"/>
              </a:rPr>
              <a:t>	</a:t>
            </a:r>
            <a:r>
              <a:rPr lang="it-IT" sz="1600" dirty="0" err="1" smtClean="0">
                <a:latin typeface="Verdana" pitchFamily="34" charset="0"/>
              </a:rPr>
              <a:t>SlotMachine</a:t>
            </a:r>
            <a:r>
              <a:rPr lang="it-IT" sz="1600" dirty="0" smtClean="0">
                <a:latin typeface="Verdana" pitchFamily="34" charset="0"/>
              </a:rPr>
              <a:t> </a:t>
            </a:r>
            <a:r>
              <a:rPr lang="it-IT" sz="1600" dirty="0" err="1" smtClean="0">
                <a:latin typeface="Verdana" pitchFamily="34" charset="0"/>
              </a:rPr>
              <a:t>firstSlotMachine</a:t>
            </a:r>
            <a:r>
              <a:rPr lang="it-IT" sz="1600" dirty="0" smtClean="0">
                <a:latin typeface="Verdana" pitchFamily="34" charset="0"/>
              </a:rPr>
              <a:t> = </a:t>
            </a:r>
            <a:r>
              <a:rPr lang="it-IT" sz="1600" dirty="0" err="1" smtClean="0">
                <a:latin typeface="Verdana" pitchFamily="34" charset="0"/>
              </a:rPr>
              <a:t>new</a:t>
            </a:r>
            <a:r>
              <a:rPr lang="it-IT" sz="1600" dirty="0" smtClean="0">
                <a:latin typeface="Verdana" pitchFamily="34" charset="0"/>
              </a:rPr>
              <a:t> </a:t>
            </a:r>
            <a:r>
              <a:rPr lang="it-IT" sz="1600" dirty="0" err="1" smtClean="0">
                <a:latin typeface="Verdana" pitchFamily="34" charset="0"/>
              </a:rPr>
              <a:t>SlotMachine</a:t>
            </a:r>
            <a:r>
              <a:rPr lang="it-IT" sz="1600" dirty="0" smtClean="0">
                <a:latin typeface="Verdana" pitchFamily="34" charset="0"/>
              </a:rPr>
              <a:t>();</a:t>
            </a:r>
          </a:p>
          <a:p>
            <a:pPr marL="0" indent="0">
              <a:buNone/>
            </a:pPr>
            <a:r>
              <a:rPr lang="it-IT" sz="1600" dirty="0" smtClean="0">
                <a:latin typeface="Verdana" pitchFamily="34" charset="0"/>
              </a:rPr>
              <a:t>	</a:t>
            </a:r>
            <a:r>
              <a:rPr lang="it-IT" sz="1600" dirty="0" err="1" smtClean="0">
                <a:latin typeface="Verdana" pitchFamily="34" charset="0"/>
              </a:rPr>
              <a:t>firstSlotMachine.setCash</a:t>
            </a:r>
            <a:r>
              <a:rPr lang="it-IT" sz="1600" dirty="0" smtClean="0">
                <a:latin typeface="Verdana" pitchFamily="34" charset="0"/>
              </a:rPr>
              <a:t>(3);</a:t>
            </a:r>
          </a:p>
          <a:p>
            <a:pPr marL="0" indent="0">
              <a:buNone/>
            </a:pPr>
            <a:r>
              <a:rPr lang="it-IT" sz="1600" dirty="0" smtClean="0">
                <a:latin typeface="Verdana" pitchFamily="34" charset="0"/>
              </a:rPr>
              <a:t>	</a:t>
            </a:r>
            <a:r>
              <a:rPr lang="it-IT" sz="1600" dirty="0" err="1" smtClean="0">
                <a:latin typeface="Verdana" pitchFamily="34" charset="0"/>
              </a:rPr>
              <a:t>boolean</a:t>
            </a:r>
            <a:r>
              <a:rPr lang="it-IT" sz="1600" dirty="0" smtClean="0">
                <a:latin typeface="Verdana" pitchFamily="34" charset="0"/>
              </a:rPr>
              <a:t> </a:t>
            </a:r>
            <a:r>
              <a:rPr lang="it-IT" sz="1600" dirty="0" err="1" smtClean="0">
                <a:latin typeface="Verdana" pitchFamily="34" charset="0"/>
              </a:rPr>
              <a:t>win</a:t>
            </a:r>
            <a:r>
              <a:rPr lang="it-IT" sz="1600" dirty="0" smtClean="0">
                <a:latin typeface="Verdana" pitchFamily="34" charset="0"/>
              </a:rPr>
              <a:t> = </a:t>
            </a:r>
            <a:r>
              <a:rPr lang="it-IT" sz="1600" dirty="0" err="1" smtClean="0">
                <a:latin typeface="Verdana" pitchFamily="34" charset="0"/>
              </a:rPr>
              <a:t>firstSlotMachine.play</a:t>
            </a:r>
            <a:r>
              <a:rPr lang="it-IT" sz="1600" dirty="0" smtClean="0">
                <a:latin typeface="Verdana" pitchFamily="34" charset="0"/>
              </a:rPr>
              <a:t>();</a:t>
            </a:r>
            <a:r>
              <a:rPr lang="it-IT" sz="1800" dirty="0" smtClean="0">
                <a:latin typeface="Verdana" pitchFamily="34" charset="0"/>
              </a:rPr>
              <a:t>  	</a:t>
            </a:r>
          </a:p>
          <a:p>
            <a:pPr marL="457200" indent="-457200" algn="l"/>
            <a:endParaRPr lang="it-IT" sz="1800" dirty="0">
              <a:solidFill>
                <a:srgbClr val="006699"/>
              </a:solidFill>
              <a:latin typeface="Verdana" pitchFamily="34" charset="0"/>
            </a:endParaRPr>
          </a:p>
        </p:txBody>
      </p:sp>
      <p:sp>
        <p:nvSpPr>
          <p:cNvPr id="8"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9" name="Immagine 8"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43108"/>
            <a:ext cx="7848872" cy="830997"/>
          </a:xfrm>
        </p:spPr>
        <p:txBody>
          <a:bodyPr/>
          <a:lstStyle/>
          <a:p>
            <a:pPr marL="457200" indent="-457200" algn="l"/>
            <a:r>
              <a:rPr lang="it-IT" sz="2400" b="1" dirty="0" smtClean="0">
                <a:solidFill>
                  <a:srgbClr val="FFFF00"/>
                </a:solidFill>
                <a:effectLst>
                  <a:outerShdw blurRad="38100" dist="38100" dir="2700000" algn="tl">
                    <a:srgbClr val="000000">
                      <a:alpha val="43137"/>
                    </a:srgbClr>
                  </a:outerShdw>
                </a:effectLst>
                <a:latin typeface="Verdana" pitchFamily="34" charset="0"/>
              </a:rPr>
              <a:t>Nozioni di base sulla scrittura di codice Java</a:t>
            </a:r>
            <a:endParaRPr lang="it-IT" sz="2400" b="1" dirty="0">
              <a:solidFill>
                <a:srgbClr val="FFFF00"/>
              </a:solidFill>
              <a:effectLst>
                <a:outerShdw blurRad="38100" dist="38100" dir="2700000" algn="tl">
                  <a:srgbClr val="000000">
                    <a:alpha val="43137"/>
                  </a:srgbClr>
                </a:outerShdw>
              </a:effectLst>
              <a:latin typeface="Verdana" pitchFamily="34" charset="0"/>
            </a:endParaRPr>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14</a:t>
            </a:fld>
            <a:endParaRPr lang="it-IT"/>
          </a:p>
        </p:txBody>
      </p:sp>
      <p:sp>
        <p:nvSpPr>
          <p:cNvPr id="7" name="Text Box 3"/>
          <p:cNvSpPr txBox="1">
            <a:spLocks noGrp="1" noChangeArrowheads="1"/>
          </p:cNvSpPr>
          <p:nvPr>
            <p:ph idx="1"/>
          </p:nvPr>
        </p:nvSpPr>
        <p:spPr bwMode="auto">
          <a:xfrm>
            <a:off x="685800" y="1341438"/>
            <a:ext cx="7772400" cy="4579715"/>
          </a:xfrm>
          <a:prstGeom prst="rect">
            <a:avLst/>
          </a:prstGeom>
          <a:noFill/>
          <a:ln w="12700">
            <a:noFill/>
            <a:miter lim="800000"/>
            <a:headEnd type="none" w="sm" len="sm"/>
            <a:tailEnd type="none" w="sm" len="sm"/>
          </a:ln>
          <a:effectLst/>
        </p:spPr>
        <p:txBody>
          <a:bodyPr>
            <a:spAutoFit/>
          </a:bodyPr>
          <a:lstStyle/>
          <a:p>
            <a:pPr marL="0" indent="0" algn="just">
              <a:buNone/>
            </a:pPr>
            <a:r>
              <a:rPr lang="it-IT" sz="1800" dirty="0" smtClean="0">
                <a:latin typeface="Verdana" pitchFamily="34" charset="0"/>
              </a:rPr>
              <a:t>Il codice sorgente deve essere salvato in un file con estensione </a:t>
            </a:r>
            <a:r>
              <a:rPr lang="it-IT" sz="1800" b="1" dirty="0" smtClean="0">
                <a:solidFill>
                  <a:srgbClr val="FFFF00"/>
                </a:solidFill>
                <a:effectLst>
                  <a:outerShdw blurRad="38100" dist="38100" dir="2700000" algn="tl">
                    <a:srgbClr val="000000">
                      <a:alpha val="43137"/>
                    </a:srgbClr>
                  </a:outerShdw>
                </a:effectLst>
                <a:latin typeface="Verdana" pitchFamily="34" charset="0"/>
              </a:rPr>
              <a:t>.java</a:t>
            </a:r>
            <a:r>
              <a:rPr lang="it-IT" sz="1800" dirty="0" smtClean="0">
                <a:latin typeface="Verdana" pitchFamily="34" charset="0"/>
              </a:rPr>
              <a:t>. </a:t>
            </a:r>
            <a:r>
              <a:rPr lang="it-IT" sz="1800" u="sng" dirty="0" smtClean="0">
                <a:latin typeface="Verdana" pitchFamily="34" charset="0"/>
              </a:rPr>
              <a:t>Il nome da dare al file corrisponde al nome della classe, cioè il nome inserito dopo la parola </a:t>
            </a:r>
            <a:r>
              <a:rPr lang="it-IT" sz="1800" u="sng" dirty="0" err="1" smtClean="0">
                <a:solidFill>
                  <a:srgbClr val="FFFF00"/>
                </a:solidFill>
                <a:latin typeface="Verdana" pitchFamily="34" charset="0"/>
              </a:rPr>
              <a:t>class</a:t>
            </a:r>
            <a:r>
              <a:rPr lang="it-IT" sz="1800" dirty="0" smtClean="0">
                <a:latin typeface="Verdana" pitchFamily="34" charset="0"/>
              </a:rPr>
              <a:t>. Il programma dell’esempio deve essere salvato in un file di nome </a:t>
            </a:r>
            <a:r>
              <a:rPr lang="it-IT" sz="1800" dirty="0" err="1" smtClean="0">
                <a:solidFill>
                  <a:srgbClr val="FFFF00"/>
                </a:solidFill>
                <a:latin typeface="Verdana" pitchFamily="34" charset="0"/>
              </a:rPr>
              <a:t>HelloWorld.java</a:t>
            </a:r>
            <a:r>
              <a:rPr lang="it-IT" sz="1800" dirty="0" smtClean="0">
                <a:latin typeface="Verdana" pitchFamily="34" charset="0"/>
              </a:rPr>
              <a:t>.</a:t>
            </a:r>
          </a:p>
          <a:p>
            <a:pPr marL="0" indent="0" algn="just">
              <a:buNone/>
            </a:pPr>
            <a:r>
              <a:rPr lang="it-IT" sz="1800" dirty="0" smtClean="0">
                <a:latin typeface="Verdana" pitchFamily="34" charset="0"/>
              </a:rPr>
              <a:t>E’ importante sottolineare che Java è un linguaggio </a:t>
            </a:r>
            <a:r>
              <a:rPr lang="it-IT" sz="1800" b="1" dirty="0" smtClean="0">
                <a:solidFill>
                  <a:srgbClr val="FFFF00"/>
                </a:solidFill>
                <a:effectLst>
                  <a:outerShdw blurRad="38100" dist="38100" dir="2700000" algn="tl">
                    <a:srgbClr val="000000">
                      <a:alpha val="43137"/>
                    </a:srgbClr>
                  </a:outerShdw>
                </a:effectLst>
                <a:latin typeface="Verdana" pitchFamily="34" charset="0"/>
              </a:rPr>
              <a:t>case-sensitive.</a:t>
            </a:r>
            <a:r>
              <a:rPr lang="it-IT" sz="1800" dirty="0" smtClean="0">
                <a:latin typeface="Verdana" pitchFamily="34" charset="0"/>
              </a:rPr>
              <a:t> Questo significa che vi è differenza nello scrivere una lettera maiuscola o minuscola.</a:t>
            </a:r>
          </a:p>
          <a:p>
            <a:pPr marL="0" indent="0" algn="just">
              <a:buNone/>
            </a:pPr>
            <a:endParaRPr lang="it-IT" sz="1800" dirty="0" smtClean="0">
              <a:latin typeface="Verdana" pitchFamily="34" charset="0"/>
            </a:endParaRPr>
          </a:p>
          <a:p>
            <a:pPr marL="0" indent="0" algn="just">
              <a:buNone/>
            </a:pPr>
            <a:r>
              <a:rPr lang="it-IT" sz="1800" u="sng" dirty="0" smtClean="0">
                <a:latin typeface="Verdana" pitchFamily="34" charset="0"/>
              </a:rPr>
              <a:t>Per compilare il programma dal </a:t>
            </a:r>
            <a:r>
              <a:rPr lang="it-IT" sz="1800" u="sng" dirty="0" err="1" smtClean="0">
                <a:latin typeface="Verdana" pitchFamily="34" charset="0"/>
              </a:rPr>
              <a:t>Prompt</a:t>
            </a:r>
            <a:r>
              <a:rPr lang="it-IT" sz="1800" u="sng" dirty="0" smtClean="0">
                <a:latin typeface="Verdana" pitchFamily="34" charset="0"/>
              </a:rPr>
              <a:t> dei comandi si scrive:</a:t>
            </a:r>
          </a:p>
          <a:p>
            <a:pPr marL="0" indent="0" algn="just">
              <a:buNone/>
            </a:pPr>
            <a:r>
              <a:rPr lang="it-IT" sz="1800" dirty="0" err="1" smtClean="0">
                <a:solidFill>
                  <a:srgbClr val="FFFF00"/>
                </a:solidFill>
                <a:latin typeface="Verdana" pitchFamily="34" charset="0"/>
              </a:rPr>
              <a:t>javac</a:t>
            </a:r>
            <a:r>
              <a:rPr lang="it-IT" sz="1800" dirty="0" smtClean="0">
                <a:solidFill>
                  <a:srgbClr val="FFFF00"/>
                </a:solidFill>
                <a:latin typeface="Verdana" pitchFamily="34" charset="0"/>
              </a:rPr>
              <a:t> </a:t>
            </a:r>
            <a:r>
              <a:rPr lang="it-IT" sz="1800" dirty="0" err="1" smtClean="0">
                <a:solidFill>
                  <a:srgbClr val="FFFF00"/>
                </a:solidFill>
                <a:latin typeface="Verdana" pitchFamily="34" charset="0"/>
              </a:rPr>
              <a:t>nomefile</a:t>
            </a:r>
            <a:r>
              <a:rPr lang="it-IT" sz="1800" dirty="0" smtClean="0">
                <a:solidFill>
                  <a:srgbClr val="FFFF00"/>
                </a:solidFill>
                <a:latin typeface="Verdana" pitchFamily="34" charset="0"/>
              </a:rPr>
              <a:t>     </a:t>
            </a:r>
          </a:p>
          <a:p>
            <a:pPr marL="0" indent="0" algn="just">
              <a:buNone/>
            </a:pPr>
            <a:r>
              <a:rPr lang="it-IT" sz="1800" dirty="0" smtClean="0">
                <a:latin typeface="Verdana" pitchFamily="34" charset="0"/>
              </a:rPr>
              <a:t>Supponendo che il programma </a:t>
            </a:r>
            <a:r>
              <a:rPr lang="it-IT" sz="1800" dirty="0" err="1" smtClean="0">
                <a:latin typeface="Verdana" pitchFamily="34" charset="0"/>
              </a:rPr>
              <a:t>HelloWorld.java</a:t>
            </a:r>
            <a:r>
              <a:rPr lang="it-IT" sz="1800" dirty="0" smtClean="0">
                <a:latin typeface="Verdana" pitchFamily="34" charset="0"/>
              </a:rPr>
              <a:t> si trovi nella directory c:\sorgenti, prima occorre posizionarsi nella directory c:\sorgenti e poi eseguire la compilazione nel seguente modo:</a:t>
            </a:r>
          </a:p>
          <a:p>
            <a:pPr marL="0" indent="0" algn="just">
              <a:buNone/>
            </a:pPr>
            <a:r>
              <a:rPr lang="it-IT" sz="1800" dirty="0" smtClean="0">
                <a:solidFill>
                  <a:srgbClr val="FFFF00"/>
                </a:solidFill>
                <a:latin typeface="Verdana" pitchFamily="34" charset="0"/>
              </a:rPr>
              <a:t>c:\sorgenti&gt;javac </a:t>
            </a:r>
            <a:r>
              <a:rPr lang="it-IT" sz="1800" dirty="0" err="1" smtClean="0">
                <a:solidFill>
                  <a:srgbClr val="FFFF00"/>
                </a:solidFill>
                <a:latin typeface="Verdana" pitchFamily="34" charset="0"/>
              </a:rPr>
              <a:t>HelloWorld.java</a:t>
            </a:r>
            <a:endParaRPr lang="it-IT" sz="1800" dirty="0">
              <a:solidFill>
                <a:srgbClr val="FFFF00"/>
              </a:solidFill>
              <a:latin typeface="Verdana" pitchFamily="34" charset="0"/>
            </a:endParaRPr>
          </a:p>
        </p:txBody>
      </p:sp>
      <p:sp>
        <p:nvSpPr>
          <p:cNvPr id="8"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9" name="Immagine 8" descr="java_p.gif"/>
          <p:cNvPicPr>
            <a:picLocks noChangeAspect="1"/>
          </p:cNvPicPr>
          <p:nvPr/>
        </p:nvPicPr>
        <p:blipFill>
          <a:blip r:embed="rId3"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pPr algn="l"/>
            <a:r>
              <a:rPr lang="it-IT" sz="4000" dirty="0" smtClean="0"/>
              <a:t>Gli identificatori</a:t>
            </a:r>
            <a:endParaRPr lang="it-IT" sz="4000" dirty="0"/>
          </a:p>
        </p:txBody>
      </p:sp>
      <p:sp>
        <p:nvSpPr>
          <p:cNvPr id="3" name="Segnaposto contenuto 2"/>
          <p:cNvSpPr>
            <a:spLocks noGrp="1"/>
          </p:cNvSpPr>
          <p:nvPr>
            <p:ph idx="1"/>
          </p:nvPr>
        </p:nvSpPr>
        <p:spPr>
          <a:xfrm>
            <a:off x="685800" y="1340768"/>
            <a:ext cx="7772400" cy="4755232"/>
          </a:xfrm>
        </p:spPr>
        <p:txBody>
          <a:bodyPr/>
          <a:lstStyle/>
          <a:p>
            <a:pPr marL="0" indent="0" algn="just">
              <a:buNone/>
            </a:pPr>
            <a:r>
              <a:rPr lang="it-IT" sz="1800" dirty="0" smtClean="0"/>
              <a:t>Gli identificatori sono i nomi che il programmatore assegna alle specifiche componenti del suo programma, per identificare le variabili, i metodi e le classi.</a:t>
            </a:r>
          </a:p>
          <a:p>
            <a:pPr marL="0" indent="0" algn="just">
              <a:buNone/>
            </a:pPr>
            <a:r>
              <a:rPr lang="it-IT" sz="1800" dirty="0" smtClean="0"/>
              <a:t>Un identificatore è composto da una sequenza di lettere e numeri. Il primo carattere deve essere una lettera. E’ anche possibile usare il carattere di sottolineatura _.</a:t>
            </a:r>
          </a:p>
          <a:p>
            <a:pPr marL="0" indent="0" algn="just">
              <a:buNone/>
            </a:pPr>
            <a:r>
              <a:rPr lang="it-IT" sz="1800" dirty="0" smtClean="0"/>
              <a:t>Solitamente si seguono le seguenti convenzioni:</a:t>
            </a:r>
          </a:p>
          <a:p>
            <a:pPr marL="174625" indent="-174625" algn="just">
              <a:buFont typeface="Arial" pitchFamily="34" charset="0"/>
              <a:buChar char="•"/>
            </a:pPr>
            <a:r>
              <a:rPr lang="it-IT" sz="1800" dirty="0" smtClean="0"/>
              <a:t>Gli identificatori che si riferiscono al nome di attributi, di metodi e di oggetto cominciano con la prima lettera minuscola (es.: nome, voto, aggiorna, auto);</a:t>
            </a:r>
          </a:p>
          <a:p>
            <a:pPr marL="174625" indent="-174625" algn="just">
              <a:buFont typeface="Arial" pitchFamily="34" charset="0"/>
              <a:buChar char="•"/>
            </a:pPr>
            <a:r>
              <a:rPr lang="it-IT" sz="1800" dirty="0" smtClean="0"/>
              <a:t>Gli identificatori che specificano il nome  delle classi iniziano con la lettera maiuscola (es.: Libro, Automobile, Rettangolo);</a:t>
            </a:r>
          </a:p>
          <a:p>
            <a:pPr marL="174625" indent="-174625" algn="just">
              <a:buFont typeface="Arial" pitchFamily="34" charset="0"/>
              <a:buChar char="•"/>
            </a:pPr>
            <a:r>
              <a:rPr lang="it-IT" sz="1800" dirty="0" smtClean="0"/>
              <a:t>Se gli identificatori sono formati da più parole, queste vengono unite e ogni parola successiva alla prima ha l’iniziale </a:t>
            </a:r>
            <a:r>
              <a:rPr lang="it-IT" sz="1800" dirty="0" err="1" smtClean="0"/>
              <a:t>maiusola</a:t>
            </a:r>
            <a:r>
              <a:rPr lang="it-IT" sz="1800" dirty="0" smtClean="0"/>
              <a:t> (es.: </a:t>
            </a:r>
            <a:r>
              <a:rPr lang="it-IT" sz="1800" dirty="0" err="1" smtClean="0"/>
              <a:t>totFattura</a:t>
            </a:r>
            <a:r>
              <a:rPr lang="it-IT" sz="1800" dirty="0" smtClean="0"/>
              <a:t>; </a:t>
            </a:r>
            <a:r>
              <a:rPr lang="it-IT" sz="1800" dirty="0" err="1" smtClean="0"/>
              <a:t>contaSecondi</a:t>
            </a:r>
            <a:r>
              <a:rPr lang="it-IT" sz="1800" dirty="0" smtClean="0"/>
              <a:t>; </a:t>
            </a:r>
            <a:r>
              <a:rPr lang="it-IT" sz="1800" dirty="0" err="1" smtClean="0"/>
              <a:t>calcoloMedia</a:t>
            </a:r>
            <a:r>
              <a:rPr lang="it-IT" sz="1800" dirty="0" smtClean="0"/>
              <a:t>)</a:t>
            </a:r>
          </a:p>
          <a:p>
            <a:pPr marL="0" indent="0">
              <a:buNone/>
            </a:pPr>
            <a:endParaRPr lang="it-IT"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15</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pPr algn="l"/>
            <a:r>
              <a:rPr lang="it-IT" sz="4000" dirty="0" smtClean="0"/>
              <a:t>Le parole chiave</a:t>
            </a:r>
            <a:endParaRPr lang="it-IT" sz="4000" dirty="0"/>
          </a:p>
        </p:txBody>
      </p:sp>
      <p:sp>
        <p:nvSpPr>
          <p:cNvPr id="3" name="Segnaposto contenuto 2"/>
          <p:cNvSpPr>
            <a:spLocks noGrp="1"/>
          </p:cNvSpPr>
          <p:nvPr>
            <p:ph idx="1"/>
          </p:nvPr>
        </p:nvSpPr>
        <p:spPr>
          <a:xfrm>
            <a:off x="685800" y="1340768"/>
            <a:ext cx="7772400" cy="792088"/>
          </a:xfrm>
        </p:spPr>
        <p:txBody>
          <a:bodyPr/>
          <a:lstStyle/>
          <a:p>
            <a:pPr marL="0" indent="0" algn="just">
              <a:buNone/>
            </a:pPr>
            <a:r>
              <a:rPr lang="it-IT" sz="1800" dirty="0" smtClean="0"/>
              <a:t>Le </a:t>
            </a:r>
            <a:r>
              <a:rPr lang="it-IT" sz="1800" b="1" i="1" dirty="0" smtClean="0">
                <a:solidFill>
                  <a:srgbClr val="FFFF00"/>
                </a:solidFill>
                <a:effectLst>
                  <a:outerShdw blurRad="38100" dist="38100" dir="2700000" algn="tl">
                    <a:srgbClr val="000000">
                      <a:alpha val="43137"/>
                    </a:srgbClr>
                  </a:outerShdw>
                </a:effectLst>
              </a:rPr>
              <a:t>parole chiave </a:t>
            </a:r>
            <a:r>
              <a:rPr lang="it-IT" sz="1800" dirty="0" smtClean="0"/>
              <a:t>sono un insieme di parole riservate di java che non possono essere usate come identificatori</a:t>
            </a:r>
            <a:endParaRPr lang="it-IT" sz="1800"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16</a:t>
            </a:fld>
            <a:endParaRPr lang="it-IT"/>
          </a:p>
        </p:txBody>
      </p:sp>
      <p:pic>
        <p:nvPicPr>
          <p:cNvPr id="1027" name="Picture 3"/>
          <p:cNvPicPr>
            <a:picLocks noChangeAspect="1" noChangeArrowheads="1"/>
          </p:cNvPicPr>
          <p:nvPr/>
        </p:nvPicPr>
        <p:blipFill>
          <a:blip r:embed="rId2" cstate="print"/>
          <a:srcRect/>
          <a:stretch>
            <a:fillRect/>
          </a:stretch>
        </p:blipFill>
        <p:spPr bwMode="auto">
          <a:xfrm>
            <a:off x="971600" y="2204864"/>
            <a:ext cx="7200800" cy="3865612"/>
          </a:xfrm>
          <a:prstGeom prst="rect">
            <a:avLst/>
          </a:prstGeom>
          <a:noFill/>
          <a:ln w="9525">
            <a:noFill/>
            <a:miter lim="800000"/>
            <a:headEnd/>
            <a:tailEnd/>
          </a:ln>
        </p:spPr>
      </p:pic>
      <p:sp>
        <p:nvSpPr>
          <p:cNvPr id="8"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9" name="Immagine 8" descr="java_p.gif"/>
          <p:cNvPicPr>
            <a:picLocks noChangeAspect="1"/>
          </p:cNvPicPr>
          <p:nvPr/>
        </p:nvPicPr>
        <p:blipFill>
          <a:blip r:embed="rId3"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pPr algn="l"/>
            <a:r>
              <a:rPr lang="it-IT" sz="4000" dirty="0" smtClean="0"/>
              <a:t>Variabili</a:t>
            </a:r>
            <a:endParaRPr lang="it-IT" sz="4000" dirty="0"/>
          </a:p>
        </p:txBody>
      </p:sp>
      <p:sp>
        <p:nvSpPr>
          <p:cNvPr id="3" name="Segnaposto contenuto 2"/>
          <p:cNvSpPr>
            <a:spLocks noGrp="1"/>
          </p:cNvSpPr>
          <p:nvPr>
            <p:ph idx="1"/>
          </p:nvPr>
        </p:nvSpPr>
        <p:spPr>
          <a:xfrm>
            <a:off x="685800" y="1340768"/>
            <a:ext cx="7772400" cy="4755232"/>
          </a:xfrm>
        </p:spPr>
        <p:txBody>
          <a:bodyPr/>
          <a:lstStyle/>
          <a:p>
            <a:pPr marL="0" indent="0">
              <a:buNone/>
            </a:pPr>
            <a:r>
              <a:rPr lang="it-IT" sz="1800" dirty="0" smtClean="0"/>
              <a:t>Le variabili sono i contenitori con i quali è possibile memorizzare i dati. </a:t>
            </a:r>
          </a:p>
          <a:p>
            <a:pPr marL="0" indent="0">
              <a:buNone/>
            </a:pPr>
            <a:r>
              <a:rPr lang="it-IT" sz="1800" dirty="0" smtClean="0"/>
              <a:t>Gli elementi che caratterizzano una variabile sono il </a:t>
            </a:r>
            <a:r>
              <a:rPr lang="it-IT" sz="1800" i="1" dirty="0" smtClean="0">
                <a:solidFill>
                  <a:srgbClr val="FFFF00"/>
                </a:solidFill>
              </a:rPr>
              <a:t>tipo</a:t>
            </a:r>
            <a:r>
              <a:rPr lang="it-IT" sz="1800" dirty="0" smtClean="0"/>
              <a:t>, il </a:t>
            </a:r>
            <a:r>
              <a:rPr lang="it-IT" sz="1800" i="1" dirty="0" smtClean="0">
                <a:solidFill>
                  <a:srgbClr val="FFFF00"/>
                </a:solidFill>
              </a:rPr>
              <a:t>nome</a:t>
            </a:r>
            <a:r>
              <a:rPr lang="it-IT" sz="1800" dirty="0" smtClean="0"/>
              <a:t> e la sua </a:t>
            </a:r>
            <a:r>
              <a:rPr lang="it-IT" sz="1800" i="1" dirty="0" smtClean="0">
                <a:solidFill>
                  <a:srgbClr val="FFFF00"/>
                </a:solidFill>
              </a:rPr>
              <a:t>visibilità</a:t>
            </a:r>
            <a:r>
              <a:rPr lang="it-IT" sz="1800" dirty="0" smtClean="0"/>
              <a:t>.</a:t>
            </a:r>
          </a:p>
          <a:p>
            <a:pPr marL="0" indent="0">
              <a:buNone/>
            </a:pPr>
            <a:r>
              <a:rPr lang="it-IT" sz="1800" dirty="0" smtClean="0"/>
              <a:t>In Java la dichiarazione di una variabile assume la seguente forma:</a:t>
            </a:r>
          </a:p>
          <a:p>
            <a:pPr marL="0" indent="0" algn="ctr">
              <a:buNone/>
            </a:pPr>
            <a:r>
              <a:rPr lang="it-IT" sz="1800" i="1" dirty="0" smtClean="0">
                <a:solidFill>
                  <a:srgbClr val="FFFF00"/>
                </a:solidFill>
              </a:rPr>
              <a:t>tipo   </a:t>
            </a:r>
            <a:r>
              <a:rPr lang="it-IT" sz="1800" i="1" dirty="0" err="1" smtClean="0">
                <a:solidFill>
                  <a:srgbClr val="FFFF00"/>
                </a:solidFill>
              </a:rPr>
              <a:t>nomevariabile</a:t>
            </a:r>
            <a:r>
              <a:rPr lang="it-IT" sz="1800" i="1" dirty="0" smtClean="0">
                <a:solidFill>
                  <a:srgbClr val="FFFF00"/>
                </a:solidFill>
              </a:rPr>
              <a:t>;</a:t>
            </a:r>
          </a:p>
          <a:p>
            <a:pPr marL="0" indent="0">
              <a:buNone/>
            </a:pPr>
            <a:r>
              <a:rPr lang="it-IT" sz="1800" i="1" dirty="0" smtClean="0">
                <a:solidFill>
                  <a:srgbClr val="FFFF00"/>
                </a:solidFill>
              </a:rPr>
              <a:t>Es.: </a:t>
            </a:r>
            <a:r>
              <a:rPr lang="it-IT" sz="1800" i="1" dirty="0" err="1" smtClean="0">
                <a:solidFill>
                  <a:srgbClr val="FFFF00"/>
                </a:solidFill>
              </a:rPr>
              <a:t>int</a:t>
            </a:r>
            <a:r>
              <a:rPr lang="it-IT" sz="1800" i="1" dirty="0" smtClean="0">
                <a:solidFill>
                  <a:srgbClr val="FFFF00"/>
                </a:solidFill>
              </a:rPr>
              <a:t> prezzo;</a:t>
            </a:r>
          </a:p>
          <a:p>
            <a:pPr marL="0" indent="0" algn="just">
              <a:buNone/>
            </a:pPr>
            <a:r>
              <a:rPr lang="it-IT" sz="1800" i="1" dirty="0" smtClean="0"/>
              <a:t>L’assegnamento  di un valore di inizializzazione a una variabile si ottiene usando uguale (=).</a:t>
            </a:r>
          </a:p>
          <a:p>
            <a:pPr marL="0" indent="0" algn="ctr">
              <a:buNone/>
            </a:pPr>
            <a:r>
              <a:rPr lang="it-IT" sz="1800" i="1" dirty="0" smtClean="0">
                <a:solidFill>
                  <a:srgbClr val="FFFF00"/>
                </a:solidFill>
              </a:rPr>
              <a:t>tipo   </a:t>
            </a:r>
            <a:r>
              <a:rPr lang="it-IT" sz="1800" i="1" dirty="0" err="1" smtClean="0">
                <a:solidFill>
                  <a:srgbClr val="FFFF00"/>
                </a:solidFill>
              </a:rPr>
              <a:t>nomevariabile=valoreiniziale</a:t>
            </a:r>
            <a:r>
              <a:rPr lang="it-IT" sz="1800" i="1" dirty="0" smtClean="0">
                <a:solidFill>
                  <a:srgbClr val="FFFF00"/>
                </a:solidFill>
              </a:rPr>
              <a:t>;</a:t>
            </a:r>
          </a:p>
          <a:p>
            <a:pPr marL="0" indent="0" algn="just">
              <a:buNone/>
            </a:pPr>
            <a:r>
              <a:rPr lang="it-IT" sz="1800" i="1" dirty="0" smtClean="0">
                <a:solidFill>
                  <a:srgbClr val="FFFF00"/>
                </a:solidFill>
              </a:rPr>
              <a:t>Es.: </a:t>
            </a:r>
            <a:r>
              <a:rPr lang="it-IT" sz="1800" i="1" dirty="0" err="1" smtClean="0">
                <a:solidFill>
                  <a:srgbClr val="FFFF00"/>
                </a:solidFill>
              </a:rPr>
              <a:t>double</a:t>
            </a:r>
            <a:r>
              <a:rPr lang="it-IT" sz="1800" i="1" dirty="0" smtClean="0">
                <a:solidFill>
                  <a:srgbClr val="FFFF00"/>
                </a:solidFill>
              </a:rPr>
              <a:t> altezza=1.83;</a:t>
            </a:r>
          </a:p>
          <a:p>
            <a:pPr marL="0" indent="0">
              <a:buNone/>
            </a:pPr>
            <a:r>
              <a:rPr lang="it-IT" sz="1800" dirty="0" smtClean="0"/>
              <a:t>Non esiste un punto preciso dove dichiarare le variabili, per comodità e leggibilità conviene dichiarare tutte le variabili nella parte iniziale. In </a:t>
            </a:r>
            <a:r>
              <a:rPr lang="it-IT" sz="1800" dirty="0" err="1" smtClean="0"/>
              <a:t>line</a:t>
            </a:r>
            <a:r>
              <a:rPr lang="it-IT" sz="1800" dirty="0" smtClean="0"/>
              <a:t> di principio ogni variabile può essere dichiarata in qualsiasi punto, ma a seconda della posizione, cambia la sua </a:t>
            </a:r>
            <a:r>
              <a:rPr lang="it-IT" sz="1800" i="1" dirty="0" smtClean="0">
                <a:solidFill>
                  <a:srgbClr val="FFFF00"/>
                </a:solidFill>
              </a:rPr>
              <a:t>visibilità</a:t>
            </a:r>
            <a:r>
              <a:rPr lang="it-IT" sz="1800" i="1" dirty="0" smtClean="0"/>
              <a:t> (scope)</a:t>
            </a:r>
            <a:endParaRPr lang="it-IT" sz="1800" i="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17</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7776864" cy="707886"/>
          </a:xfrm>
        </p:spPr>
        <p:txBody>
          <a:bodyPr/>
          <a:lstStyle/>
          <a:p>
            <a:pPr algn="l"/>
            <a:r>
              <a:rPr lang="it-IT" sz="4000" dirty="0" smtClean="0"/>
              <a:t>Costanti</a:t>
            </a:r>
            <a:endParaRPr lang="it-IT" sz="4000" dirty="0"/>
          </a:p>
        </p:txBody>
      </p:sp>
      <p:sp>
        <p:nvSpPr>
          <p:cNvPr id="3" name="Segnaposto contenuto 2"/>
          <p:cNvSpPr>
            <a:spLocks noGrp="1"/>
          </p:cNvSpPr>
          <p:nvPr>
            <p:ph idx="1"/>
          </p:nvPr>
        </p:nvSpPr>
        <p:spPr>
          <a:xfrm>
            <a:off x="685800" y="1340768"/>
            <a:ext cx="7772400" cy="4755232"/>
          </a:xfrm>
        </p:spPr>
        <p:txBody>
          <a:bodyPr/>
          <a:lstStyle/>
          <a:p>
            <a:pPr marL="0" indent="0">
              <a:buNone/>
            </a:pPr>
            <a:r>
              <a:rPr lang="it-IT" sz="1800" i="1" dirty="0" smtClean="0"/>
              <a:t>Una costante, a differenza delle variabili, può assumere un solo valore durante tutta l’esecuzione del programma.</a:t>
            </a:r>
          </a:p>
          <a:p>
            <a:pPr marL="0" indent="0">
              <a:buNone/>
            </a:pPr>
            <a:r>
              <a:rPr lang="it-IT" sz="1800" i="1" dirty="0" smtClean="0"/>
              <a:t>Per dichiarare una costante, bisogna far precedere  alla dichiarazione la parola chiave </a:t>
            </a:r>
            <a:r>
              <a:rPr lang="it-IT" sz="1800" b="1" i="1" dirty="0" err="1" smtClean="0">
                <a:solidFill>
                  <a:srgbClr val="FFFF00"/>
                </a:solidFill>
              </a:rPr>
              <a:t>final</a:t>
            </a:r>
            <a:r>
              <a:rPr lang="it-IT" sz="1800" b="1" i="1" dirty="0" smtClean="0">
                <a:solidFill>
                  <a:srgbClr val="FFFF00"/>
                </a:solidFill>
              </a:rPr>
              <a:t>.</a:t>
            </a:r>
          </a:p>
          <a:p>
            <a:pPr marL="0" indent="0">
              <a:buNone/>
            </a:pPr>
            <a:r>
              <a:rPr lang="it-IT" sz="1800" i="1" dirty="0" err="1" smtClean="0">
                <a:solidFill>
                  <a:srgbClr val="00FF00"/>
                </a:solidFill>
              </a:rPr>
              <a:t>final</a:t>
            </a:r>
            <a:r>
              <a:rPr lang="it-IT" sz="1800" i="1" dirty="0" smtClean="0">
                <a:solidFill>
                  <a:srgbClr val="00FF00"/>
                </a:solidFill>
              </a:rPr>
              <a:t> </a:t>
            </a:r>
            <a:r>
              <a:rPr lang="it-IT" sz="1800" i="1" dirty="0" err="1" smtClean="0">
                <a:solidFill>
                  <a:srgbClr val="00FF00"/>
                </a:solidFill>
              </a:rPr>
              <a:t>int</a:t>
            </a:r>
            <a:r>
              <a:rPr lang="it-IT" sz="1800" i="1" dirty="0" smtClean="0">
                <a:solidFill>
                  <a:srgbClr val="00FF00"/>
                </a:solidFill>
              </a:rPr>
              <a:t> </a:t>
            </a:r>
            <a:r>
              <a:rPr lang="it-IT" sz="1800" i="1" dirty="0" err="1" smtClean="0">
                <a:solidFill>
                  <a:srgbClr val="00FF00"/>
                </a:solidFill>
              </a:rPr>
              <a:t>const</a:t>
            </a:r>
            <a:r>
              <a:rPr lang="it-IT" sz="1800" i="1" dirty="0" smtClean="0">
                <a:solidFill>
                  <a:srgbClr val="00FF00"/>
                </a:solidFill>
              </a:rPr>
              <a:t> = 31;</a:t>
            </a:r>
          </a:p>
          <a:p>
            <a:pPr marL="0" indent="0">
              <a:buNone/>
            </a:pPr>
            <a:endParaRPr lang="it-IT" sz="1800" i="1" dirty="0" smtClean="0"/>
          </a:p>
          <a:p>
            <a:pPr>
              <a:buNone/>
            </a:pPr>
            <a:r>
              <a:rPr lang="it-IT" sz="1800" i="1" dirty="0" err="1" smtClean="0">
                <a:solidFill>
                  <a:srgbClr val="FFFF66"/>
                </a:solidFill>
              </a:rPr>
              <a:t>final</a:t>
            </a:r>
            <a:r>
              <a:rPr lang="it-IT" sz="1800" dirty="0" smtClean="0">
                <a:solidFill>
                  <a:srgbClr val="FFFF66"/>
                </a:solidFill>
              </a:rPr>
              <a:t> </a:t>
            </a:r>
            <a:r>
              <a:rPr lang="it-IT" sz="1800" dirty="0" smtClean="0"/>
              <a:t>indica al compilatore che il valore associato alla variabile di tipo intero chiamata </a:t>
            </a:r>
            <a:r>
              <a:rPr lang="it-IT" sz="1800" i="1" dirty="0" err="1" smtClean="0">
                <a:solidFill>
                  <a:srgbClr val="FFFF00"/>
                </a:solidFill>
              </a:rPr>
              <a:t>const</a:t>
            </a:r>
            <a:r>
              <a:rPr lang="it-IT" sz="1800" dirty="0" smtClean="0">
                <a:solidFill>
                  <a:srgbClr val="FFFF00"/>
                </a:solidFill>
              </a:rPr>
              <a:t> </a:t>
            </a:r>
            <a:r>
              <a:rPr lang="it-IT" sz="1800" dirty="0" smtClean="0"/>
              <a:t>non potrà più essere variato durante l'esecuzione del programma. E’ possibile eseguire le operazioni di dichiarazione ed inizializzazione in due passi, ma sempre con il vincolo che, una volta eseguita l'inizializzazione della costante, il valore di quest'ultima non venga più variato. Ad esempio: </a:t>
            </a:r>
          </a:p>
          <a:p>
            <a:pPr>
              <a:buNone/>
            </a:pPr>
            <a:r>
              <a:rPr lang="it-IT" sz="1800" i="1" dirty="0" err="1" smtClean="0">
                <a:solidFill>
                  <a:srgbClr val="00FF00"/>
                </a:solidFill>
              </a:rPr>
              <a:t>final</a:t>
            </a:r>
            <a:r>
              <a:rPr lang="it-IT" sz="1800" i="1" dirty="0" smtClean="0">
                <a:solidFill>
                  <a:srgbClr val="00FF00"/>
                </a:solidFill>
              </a:rPr>
              <a:t> </a:t>
            </a:r>
            <a:r>
              <a:rPr lang="it-IT" sz="1800" i="1" dirty="0" err="1" smtClean="0">
                <a:solidFill>
                  <a:srgbClr val="00FF00"/>
                </a:solidFill>
              </a:rPr>
              <a:t>int</a:t>
            </a:r>
            <a:r>
              <a:rPr lang="it-IT" sz="1800" i="1" dirty="0" smtClean="0">
                <a:solidFill>
                  <a:srgbClr val="00FF00"/>
                </a:solidFill>
              </a:rPr>
              <a:t> </a:t>
            </a:r>
            <a:r>
              <a:rPr lang="it-IT" sz="1800" i="1" dirty="0" err="1" smtClean="0">
                <a:solidFill>
                  <a:srgbClr val="00FF00"/>
                </a:solidFill>
              </a:rPr>
              <a:t>const</a:t>
            </a:r>
            <a:r>
              <a:rPr lang="it-IT" sz="1800" i="1" dirty="0" smtClean="0">
                <a:solidFill>
                  <a:srgbClr val="00FF00"/>
                </a:solidFill>
              </a:rPr>
              <a:t>;</a:t>
            </a:r>
          </a:p>
          <a:p>
            <a:pPr>
              <a:buNone/>
            </a:pPr>
            <a:r>
              <a:rPr lang="it-IT" sz="1800" i="1" dirty="0" err="1" smtClean="0">
                <a:solidFill>
                  <a:srgbClr val="00FF00"/>
                </a:solidFill>
              </a:rPr>
              <a:t>const</a:t>
            </a:r>
            <a:r>
              <a:rPr lang="it-IT" sz="1800" i="1" dirty="0" smtClean="0">
                <a:solidFill>
                  <a:srgbClr val="00FF00"/>
                </a:solidFill>
              </a:rPr>
              <a:t> = 3;</a:t>
            </a:r>
          </a:p>
          <a:p>
            <a:pPr marL="0" indent="0">
              <a:buNone/>
            </a:pPr>
            <a:endParaRPr lang="it-IT" sz="1800" i="1" dirty="0"/>
          </a:p>
        </p:txBody>
      </p:sp>
      <p:sp>
        <p:nvSpPr>
          <p:cNvPr id="4" name="Segnaposto piè di pagina 3"/>
          <p:cNvSpPr>
            <a:spLocks noGrp="1"/>
          </p:cNvSpPr>
          <p:nvPr>
            <p:ph type="ftr" sz="quarter" idx="11"/>
          </p:nvPr>
        </p:nvSpPr>
        <p:spPr>
          <a:xfrm>
            <a:off x="2339752" y="6313488"/>
            <a:ext cx="5040560" cy="355872"/>
          </a:xfrm>
        </p:spPr>
        <p:txBody>
          <a:bodyPr/>
          <a:lstStyle/>
          <a:p>
            <a:r>
              <a:rPr lang="it-IT" dirty="0" smtClean="0"/>
              <a:t>Prof. Rocco Giorgio Ciurleo - ITIS "M. M. Milano" Polistena</a:t>
            </a:r>
            <a:endParaRPr lang="it-IT"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18</a:t>
            </a:fld>
            <a:endParaRPr lang="it-IT"/>
          </a:p>
        </p:txBody>
      </p:sp>
      <p:pic>
        <p:nvPicPr>
          <p:cNvPr id="7" name="Immagine 6"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772400" cy="769441"/>
          </a:xfrm>
        </p:spPr>
        <p:txBody>
          <a:bodyPr/>
          <a:lstStyle/>
          <a:p>
            <a:pPr algn="l"/>
            <a:r>
              <a:rPr lang="it-IT" dirty="0" smtClean="0"/>
              <a:t>Tipi di dato</a:t>
            </a:r>
            <a:endParaRPr lang="it-IT" dirty="0"/>
          </a:p>
        </p:txBody>
      </p:sp>
      <p:sp>
        <p:nvSpPr>
          <p:cNvPr id="3" name="Segnaposto contenuto 2"/>
          <p:cNvSpPr>
            <a:spLocks noGrp="1"/>
          </p:cNvSpPr>
          <p:nvPr>
            <p:ph idx="1"/>
          </p:nvPr>
        </p:nvSpPr>
        <p:spPr>
          <a:xfrm>
            <a:off x="685800" y="1340768"/>
            <a:ext cx="7772400" cy="2448272"/>
          </a:xfrm>
        </p:spPr>
        <p:txBody>
          <a:bodyPr/>
          <a:lstStyle/>
          <a:p>
            <a:pPr marL="0" indent="0">
              <a:buNone/>
            </a:pPr>
            <a:r>
              <a:rPr lang="it-IT" sz="2000" dirty="0" smtClean="0"/>
              <a:t>Il tipo di dato stabilisce qual è l’insieme di valori e operazioni accettabili da una variabile. In Java si distinguono due tipi di dato: </a:t>
            </a:r>
            <a:r>
              <a:rPr lang="it-IT" sz="2000" b="1" dirty="0" smtClean="0">
                <a:solidFill>
                  <a:srgbClr val="FFFF00"/>
                </a:solidFill>
              </a:rPr>
              <a:t>tipi primitivi </a:t>
            </a:r>
            <a:r>
              <a:rPr lang="it-IT" sz="2000" dirty="0" smtClean="0"/>
              <a:t>e</a:t>
            </a:r>
            <a:r>
              <a:rPr lang="it-IT" sz="2000" dirty="0" smtClean="0">
                <a:solidFill>
                  <a:srgbClr val="FFFF00"/>
                </a:solidFill>
                <a:effectLst>
                  <a:outerShdw blurRad="38100" dist="38100" dir="2700000" algn="tl">
                    <a:srgbClr val="000000">
                      <a:alpha val="43137"/>
                    </a:srgbClr>
                  </a:outerShdw>
                </a:effectLst>
              </a:rPr>
              <a:t> </a:t>
            </a:r>
            <a:r>
              <a:rPr lang="it-IT" sz="2000" b="1" dirty="0" smtClean="0">
                <a:solidFill>
                  <a:srgbClr val="FFFF00"/>
                </a:solidFill>
                <a:effectLst>
                  <a:outerShdw blurRad="38100" dist="38100" dir="2700000" algn="tl">
                    <a:srgbClr val="000000">
                      <a:alpha val="43137"/>
                    </a:srgbClr>
                  </a:outerShdw>
                </a:effectLst>
              </a:rPr>
              <a:t>tipi riferimento</a:t>
            </a:r>
            <a:r>
              <a:rPr lang="it-IT" sz="2000" dirty="0" smtClean="0">
                <a:solidFill>
                  <a:srgbClr val="FFFF00"/>
                </a:solidFill>
                <a:effectLst>
                  <a:outerShdw blurRad="38100" dist="38100" dir="2700000" algn="tl">
                    <a:srgbClr val="000000">
                      <a:alpha val="43137"/>
                    </a:srgbClr>
                  </a:outerShdw>
                </a:effectLst>
              </a:rPr>
              <a:t>.</a:t>
            </a:r>
          </a:p>
          <a:p>
            <a:pPr marL="0" indent="0">
              <a:buNone/>
            </a:pPr>
            <a:r>
              <a:rPr lang="it-IT" sz="2000" dirty="0" smtClean="0"/>
              <a:t>I tipi </a:t>
            </a:r>
            <a:r>
              <a:rPr lang="it-IT" sz="2000" b="1" dirty="0" smtClean="0">
                <a:solidFill>
                  <a:srgbClr val="FFFF00"/>
                </a:solidFill>
                <a:effectLst>
                  <a:outerShdw blurRad="38100" dist="38100" dir="2700000" algn="tl">
                    <a:srgbClr val="000000">
                      <a:alpha val="43137"/>
                    </a:srgbClr>
                  </a:outerShdw>
                </a:effectLst>
              </a:rPr>
              <a:t>primitivi</a:t>
            </a:r>
            <a:r>
              <a:rPr lang="it-IT" sz="2000" dirty="0" smtClean="0"/>
              <a:t> sono analoghi a quelli offerti da tutti i linguaggi di programmazione. Possono essere raggruppati in tre categorie: numerici, caratteri e booleani.</a:t>
            </a:r>
          </a:p>
          <a:p>
            <a:pPr marL="0" indent="0">
              <a:buNone/>
            </a:pPr>
            <a:r>
              <a:rPr lang="it-IT" sz="2000" dirty="0" smtClean="0"/>
              <a:t>I tipi di dato </a:t>
            </a:r>
            <a:r>
              <a:rPr lang="it-IT" sz="2000" b="1" dirty="0" smtClean="0">
                <a:solidFill>
                  <a:srgbClr val="FFFF00"/>
                </a:solidFill>
                <a:effectLst>
                  <a:outerShdw blurRad="38100" dist="38100" dir="2700000" algn="tl">
                    <a:srgbClr val="000000">
                      <a:alpha val="43137"/>
                    </a:srgbClr>
                  </a:outerShdw>
                </a:effectLst>
              </a:rPr>
              <a:t>riferimento</a:t>
            </a:r>
            <a:r>
              <a:rPr lang="it-IT" sz="2000" dirty="0" smtClean="0">
                <a:effectLst>
                  <a:outerShdw blurRad="38100" dist="38100" dir="2700000" algn="tl">
                    <a:srgbClr val="000000">
                      <a:alpha val="43137"/>
                    </a:srgbClr>
                  </a:outerShdw>
                </a:effectLst>
              </a:rPr>
              <a:t> </a:t>
            </a:r>
            <a:r>
              <a:rPr lang="it-IT" sz="2000" dirty="0" smtClean="0"/>
              <a:t>sono gli </a:t>
            </a:r>
            <a:r>
              <a:rPr lang="it-IT" sz="2000" dirty="0" err="1" smtClean="0">
                <a:solidFill>
                  <a:srgbClr val="FFFF00"/>
                </a:solidFill>
              </a:rPr>
              <a:t>array</a:t>
            </a:r>
            <a:r>
              <a:rPr lang="it-IT" sz="2000" dirty="0" smtClean="0"/>
              <a:t> e le </a:t>
            </a:r>
            <a:r>
              <a:rPr lang="it-IT" sz="2000" dirty="0" smtClean="0">
                <a:solidFill>
                  <a:srgbClr val="FFFF00"/>
                </a:solidFill>
              </a:rPr>
              <a:t>classi</a:t>
            </a:r>
            <a:endParaRPr lang="it-IT" sz="2000" dirty="0">
              <a:solidFill>
                <a:srgbClr val="FFFF00"/>
              </a:solidFill>
            </a:endParaRPr>
          </a:p>
        </p:txBody>
      </p:sp>
      <p:sp>
        <p:nvSpPr>
          <p:cNvPr id="5" name="Segnaposto numero diapositiva 4"/>
          <p:cNvSpPr>
            <a:spLocks noGrp="1"/>
          </p:cNvSpPr>
          <p:nvPr>
            <p:ph type="sldNum" sz="quarter" idx="12"/>
          </p:nvPr>
        </p:nvSpPr>
        <p:spPr/>
        <p:txBody>
          <a:bodyPr/>
          <a:lstStyle/>
          <a:p>
            <a:fld id="{3D3715C8-5D00-4236-8A20-13EE6632DA56}" type="slidenum">
              <a:rPr lang="it-IT" smtClean="0"/>
              <a:pPr/>
              <a:t>19</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1027" name="Picture 3"/>
          <p:cNvPicPr>
            <a:picLocks noChangeAspect="1" noChangeArrowheads="1"/>
          </p:cNvPicPr>
          <p:nvPr/>
        </p:nvPicPr>
        <p:blipFill>
          <a:blip r:embed="rId2" cstate="print"/>
          <a:srcRect/>
          <a:stretch>
            <a:fillRect/>
          </a:stretch>
        </p:blipFill>
        <p:spPr bwMode="auto">
          <a:xfrm>
            <a:off x="1331640" y="3717032"/>
            <a:ext cx="6840760" cy="2492499"/>
          </a:xfrm>
          <a:prstGeom prst="rect">
            <a:avLst/>
          </a:prstGeom>
          <a:noFill/>
          <a:ln w="9525">
            <a:noFill/>
            <a:miter lim="800000"/>
            <a:headEnd/>
            <a:tailEnd/>
          </a:ln>
        </p:spPr>
      </p:pic>
      <p:pic>
        <p:nvPicPr>
          <p:cNvPr id="7" name="Immagine 6" descr="java_p.gif"/>
          <p:cNvPicPr>
            <a:picLocks noChangeAspect="1"/>
          </p:cNvPicPr>
          <p:nvPr/>
        </p:nvPicPr>
        <p:blipFill>
          <a:blip r:embed="rId3"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95536" y="1340768"/>
            <a:ext cx="8280920" cy="4824536"/>
          </a:xfrm>
        </p:spPr>
        <p:txBody>
          <a:bodyPr/>
          <a:lstStyle/>
          <a:p>
            <a:pPr marL="0" indent="0" algn="just" eaLnBrk="1" hangingPunct="1">
              <a:buFont typeface="Wingdings" pitchFamily="2" charset="2"/>
              <a:buNone/>
              <a:defRPr/>
            </a:pPr>
            <a:r>
              <a:rPr lang="it-IT" sz="2400" b="1" dirty="0" smtClean="0">
                <a:solidFill>
                  <a:srgbClr val="FFFF00"/>
                </a:solidFill>
                <a:effectLst>
                  <a:outerShdw blurRad="38100" dist="38100" dir="2700000" algn="tl">
                    <a:srgbClr val="000000">
                      <a:alpha val="43137"/>
                    </a:srgbClr>
                  </a:outerShdw>
                </a:effectLst>
                <a:latin typeface="Calibri" pitchFamily="34" charset="0"/>
              </a:rPr>
              <a:t>Java</a:t>
            </a:r>
            <a:r>
              <a:rPr lang="it-IT" sz="2400" dirty="0" smtClean="0">
                <a:solidFill>
                  <a:srgbClr val="FFFF00"/>
                </a:solidFill>
                <a:latin typeface="Calibri" pitchFamily="34" charset="0"/>
              </a:rPr>
              <a:t> </a:t>
            </a:r>
            <a:r>
              <a:rPr lang="it-IT" sz="2400" dirty="0" smtClean="0">
                <a:latin typeface="Calibri" pitchFamily="34" charset="0"/>
              </a:rPr>
              <a:t>è un linguaggio di alto livello e orientato agli oggetti. </a:t>
            </a:r>
          </a:p>
          <a:p>
            <a:pPr marL="0" indent="0" algn="just" eaLnBrk="1" hangingPunct="1">
              <a:buFont typeface="Wingdings" pitchFamily="2" charset="2"/>
              <a:buNone/>
              <a:defRPr/>
            </a:pPr>
            <a:r>
              <a:rPr lang="it-IT" sz="2400" i="1" dirty="0" smtClean="0">
                <a:solidFill>
                  <a:srgbClr val="FFFF66"/>
                </a:solidFill>
                <a:latin typeface="Calibri" pitchFamily="34" charset="0"/>
              </a:rPr>
              <a:t>In un linguaggio orientato agli oggetti, i dati sono rappresentati come oggetti e le operazioni come metodi che operano su essi</a:t>
            </a:r>
          </a:p>
          <a:p>
            <a:pPr marL="0" indent="0" algn="just" eaLnBrk="1" hangingPunct="1">
              <a:buFont typeface="Wingdings" pitchFamily="2" charset="2"/>
              <a:buNone/>
              <a:defRPr/>
            </a:pPr>
            <a:r>
              <a:rPr lang="it-IT" sz="2400" dirty="0" smtClean="0">
                <a:latin typeface="Calibri" pitchFamily="34" charset="0"/>
              </a:rPr>
              <a:t>Si può usare per scrivere applicazioni di diversa natura, ed è quindi considerato un linguaggio per usi generali.</a:t>
            </a:r>
          </a:p>
          <a:p>
            <a:pPr marL="0" indent="0" algn="just" eaLnBrk="1" hangingPunct="1">
              <a:buFont typeface="Wingdings" pitchFamily="2" charset="2"/>
              <a:buNone/>
              <a:defRPr/>
            </a:pPr>
            <a:r>
              <a:rPr lang="it-IT" sz="2400" dirty="0" smtClean="0">
                <a:latin typeface="Calibri" pitchFamily="34" charset="0"/>
              </a:rPr>
              <a:t>Inoltre è stato pensato in riferimento all’importanza che hanno assunto le reti di computer negli ultimi anni ed ha avuto una forte integrazione con internet, con la possibilità di scrivere piccole applicazioni per la rete (</a:t>
            </a:r>
            <a:r>
              <a:rPr lang="it-IT" sz="2400" i="1" dirty="0" smtClean="0">
                <a:latin typeface="Calibri" pitchFamily="34" charset="0"/>
              </a:rPr>
              <a:t>applet</a:t>
            </a:r>
            <a:r>
              <a:rPr lang="it-IT" sz="2400" dirty="0" smtClean="0">
                <a:latin typeface="Calibri" pitchFamily="34" charset="0"/>
              </a:rPr>
              <a:t>).</a:t>
            </a:r>
          </a:p>
          <a:p>
            <a:pPr marL="0" indent="0" algn="just" eaLnBrk="1" hangingPunct="1">
              <a:buFont typeface="Wingdings" pitchFamily="2" charset="2"/>
              <a:buNone/>
              <a:defRPr/>
            </a:pPr>
            <a:r>
              <a:rPr lang="it-IT" sz="2400" dirty="0" smtClean="0">
                <a:latin typeface="Calibri" pitchFamily="34" charset="0"/>
              </a:rPr>
              <a:t>Java è stato creato dalla </a:t>
            </a:r>
            <a:r>
              <a:rPr lang="it-IT" sz="2400" i="1" dirty="0" err="1" smtClean="0">
                <a:solidFill>
                  <a:srgbClr val="FFFF00"/>
                </a:solidFill>
                <a:latin typeface="Calibri" pitchFamily="34" charset="0"/>
              </a:rPr>
              <a:t>Sun</a:t>
            </a:r>
            <a:r>
              <a:rPr lang="it-IT" sz="2400" i="1" dirty="0" smtClean="0">
                <a:solidFill>
                  <a:srgbClr val="FFFF00"/>
                </a:solidFill>
                <a:latin typeface="Calibri" pitchFamily="34" charset="0"/>
              </a:rPr>
              <a:t> Microsystem </a:t>
            </a:r>
            <a:r>
              <a:rPr lang="it-IT" sz="2400" dirty="0" smtClean="0">
                <a:latin typeface="Calibri" pitchFamily="34" charset="0"/>
              </a:rPr>
              <a:t>e ha fatto la sua apparizione ufficiale nel 1995, successivamente, nel 2010, la </a:t>
            </a:r>
            <a:r>
              <a:rPr lang="it-IT" sz="2400" i="1" dirty="0" err="1" smtClean="0">
                <a:solidFill>
                  <a:srgbClr val="FFFF00"/>
                </a:solidFill>
                <a:latin typeface="Calibri" pitchFamily="34" charset="0"/>
              </a:rPr>
              <a:t>Sun</a:t>
            </a:r>
            <a:r>
              <a:rPr lang="it-IT" sz="2400" dirty="0" smtClean="0">
                <a:latin typeface="Calibri" pitchFamily="34" charset="0"/>
              </a:rPr>
              <a:t> è stata acquistata da </a:t>
            </a:r>
            <a:r>
              <a:rPr lang="it-IT" sz="2400" i="1" dirty="0" smtClean="0">
                <a:solidFill>
                  <a:srgbClr val="FFFF00"/>
                </a:solidFill>
                <a:latin typeface="Calibri" pitchFamily="34" charset="0"/>
              </a:rPr>
              <a:t>Oracle</a:t>
            </a:r>
            <a:r>
              <a:rPr lang="it-IT" sz="2400" dirty="0" smtClean="0">
                <a:latin typeface="Calibri" pitchFamily="34" charset="0"/>
              </a:rPr>
              <a:t>.</a:t>
            </a:r>
            <a:endParaRPr lang="it-IT" sz="2400" dirty="0">
              <a:latin typeface="Calibri" pitchFamily="34" charset="0"/>
            </a:endParaRPr>
          </a:p>
        </p:txBody>
      </p:sp>
      <p:sp>
        <p:nvSpPr>
          <p:cNvPr id="6" name="Rectangle 9"/>
          <p:cNvSpPr>
            <a:spLocks noGrp="1" noChangeArrowheads="1"/>
          </p:cNvSpPr>
          <p:nvPr>
            <p:ph type="title"/>
          </p:nvPr>
        </p:nvSpPr>
        <p:spPr>
          <a:xfrm>
            <a:off x="683568" y="188640"/>
            <a:ext cx="7772400" cy="882971"/>
          </a:xfrm>
        </p:spPr>
        <p:txBody>
          <a:bodyPr/>
          <a:lstStyle/>
          <a:p>
            <a:pPr algn="l" eaLnBrk="1" hangingPunct="1">
              <a:defRPr/>
            </a:pP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r>
              <a:rPr lang="it-IT" dirty="0"/>
              <a:t>Caratteristiche</a:t>
            </a:r>
          </a:p>
        </p:txBody>
      </p:sp>
      <p:sp>
        <p:nvSpPr>
          <p:cNvPr id="7" name="Segnaposto numero diapositiva 6"/>
          <p:cNvSpPr>
            <a:spLocks noGrp="1"/>
          </p:cNvSpPr>
          <p:nvPr>
            <p:ph type="sldNum" sz="quarter" idx="12"/>
          </p:nvPr>
        </p:nvSpPr>
        <p:spPr/>
        <p:txBody>
          <a:bodyPr/>
          <a:lstStyle/>
          <a:p>
            <a:fld id="{3D3715C8-5D00-4236-8A20-13EE6632DA56}" type="slidenum">
              <a:rPr lang="it-IT" smtClean="0"/>
              <a:pPr/>
              <a:t>2</a:t>
            </a:fld>
            <a:endParaRPr lang="it-IT"/>
          </a:p>
        </p:txBody>
      </p:sp>
      <p:sp>
        <p:nvSpPr>
          <p:cNvPr id="8"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9" name="Immagine 8"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772400" cy="769441"/>
          </a:xfrm>
        </p:spPr>
        <p:txBody>
          <a:bodyPr/>
          <a:lstStyle/>
          <a:p>
            <a:pPr algn="l"/>
            <a:r>
              <a:rPr lang="it-IT" dirty="0" smtClean="0"/>
              <a:t>Tipi primitivi</a:t>
            </a:r>
            <a:endParaRPr lang="it-IT"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20</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685800" y="1341438"/>
            <a:ext cx="7772400" cy="4524315"/>
          </a:xfrm>
          <a:prstGeom prst="rect">
            <a:avLst/>
          </a:prstGeom>
          <a:noFill/>
          <a:ln w="12700">
            <a:noFill/>
            <a:miter lim="800000"/>
            <a:headEnd type="none" w="sm" len="sm"/>
            <a:tailEnd type="none" w="sm" len="sm"/>
          </a:ln>
          <a:effectLst/>
        </p:spPr>
        <p:txBody>
          <a:bodyPr>
            <a:spAutoFit/>
          </a:bodyPr>
          <a:lstStyle/>
          <a:p>
            <a:pPr marL="457200" indent="-457200" algn="l">
              <a:spcBef>
                <a:spcPts val="0"/>
              </a:spcBef>
              <a:buNone/>
            </a:pPr>
            <a:r>
              <a:rPr lang="it-IT" sz="1800" b="1" dirty="0" err="1" smtClean="0">
                <a:solidFill>
                  <a:srgbClr val="FFFF00"/>
                </a:solidFill>
                <a:latin typeface="Verdana" pitchFamily="34" charset="0"/>
              </a:rPr>
              <a:t>int</a:t>
            </a:r>
            <a:r>
              <a:rPr lang="it-IT" sz="1800" dirty="0" smtClean="0">
                <a:latin typeface="Verdana" pitchFamily="34" charset="0"/>
              </a:rPr>
              <a:t> </a:t>
            </a:r>
            <a:r>
              <a:rPr lang="it-IT" sz="1800" dirty="0">
                <a:latin typeface="Verdana" pitchFamily="34" charset="0"/>
              </a:rPr>
              <a:t>– tipo intero da 4 </a:t>
            </a:r>
            <a:r>
              <a:rPr lang="it-IT" sz="1800" dirty="0" smtClean="0">
                <a:latin typeface="Verdana" pitchFamily="34" charset="0"/>
              </a:rPr>
              <a:t>byte (da -2.147.483.648 a 2.147.483.647)</a:t>
            </a:r>
            <a:endParaRPr lang="it-IT" sz="1800" dirty="0">
              <a:latin typeface="Verdana" pitchFamily="34" charset="0"/>
            </a:endParaRP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a:solidFill>
                  <a:srgbClr val="FFFF00"/>
                </a:solidFill>
                <a:latin typeface="Verdana" pitchFamily="34" charset="0"/>
              </a:rPr>
              <a:t>byte</a:t>
            </a:r>
            <a:r>
              <a:rPr lang="it-IT" sz="1800" dirty="0">
                <a:latin typeface="Verdana" pitchFamily="34" charset="0"/>
              </a:rPr>
              <a:t> – tipo intero da 1 </a:t>
            </a:r>
            <a:r>
              <a:rPr lang="it-IT" sz="1800" dirty="0" smtClean="0">
                <a:latin typeface="Verdana" pitchFamily="34" charset="0"/>
              </a:rPr>
              <a:t>byte (da -128 a 127)</a:t>
            </a:r>
            <a:endParaRPr lang="it-IT" sz="1800" dirty="0">
              <a:latin typeface="Verdana" pitchFamily="34" charset="0"/>
            </a:endParaRP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a:solidFill>
                  <a:srgbClr val="FFFF00"/>
                </a:solidFill>
                <a:latin typeface="Verdana" pitchFamily="34" charset="0"/>
              </a:rPr>
              <a:t>short</a:t>
            </a:r>
            <a:r>
              <a:rPr lang="it-IT" sz="1800" b="1" dirty="0">
                <a:latin typeface="Verdana" pitchFamily="34" charset="0"/>
              </a:rPr>
              <a:t> </a:t>
            </a:r>
            <a:r>
              <a:rPr lang="it-IT" sz="1800" dirty="0">
                <a:latin typeface="Verdana" pitchFamily="34" charset="0"/>
              </a:rPr>
              <a:t>– tipo intero da 2 </a:t>
            </a:r>
            <a:r>
              <a:rPr lang="it-IT" sz="1800" dirty="0" smtClean="0">
                <a:latin typeface="Verdana" pitchFamily="34" charset="0"/>
              </a:rPr>
              <a:t>byte (da -32.768 a 32.767</a:t>
            </a:r>
            <a:endParaRPr lang="it-IT" sz="1800" dirty="0">
              <a:latin typeface="Verdana" pitchFamily="34" charset="0"/>
            </a:endParaRP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a:solidFill>
                  <a:srgbClr val="FFFF00"/>
                </a:solidFill>
                <a:latin typeface="Verdana" pitchFamily="34" charset="0"/>
              </a:rPr>
              <a:t>long</a:t>
            </a:r>
            <a:r>
              <a:rPr lang="it-IT" sz="1800" dirty="0">
                <a:latin typeface="Verdana" pitchFamily="34" charset="0"/>
              </a:rPr>
              <a:t> – tipo intero da 8 </a:t>
            </a:r>
            <a:r>
              <a:rPr lang="it-IT" sz="1800" dirty="0" smtClean="0">
                <a:latin typeface="Verdana" pitchFamily="34" charset="0"/>
              </a:rPr>
              <a:t>byte (da -2</a:t>
            </a:r>
            <a:r>
              <a:rPr lang="it-IT" sz="1800" baseline="60000" dirty="0" smtClean="0">
                <a:latin typeface="Verdana" pitchFamily="34" charset="0"/>
              </a:rPr>
              <a:t>63</a:t>
            </a:r>
            <a:r>
              <a:rPr lang="it-IT" sz="1800" dirty="0" smtClean="0">
                <a:latin typeface="Verdana" pitchFamily="34" charset="0"/>
              </a:rPr>
              <a:t> a 2</a:t>
            </a:r>
            <a:r>
              <a:rPr lang="it-IT" sz="1800" baseline="60000" dirty="0" smtClean="0">
                <a:latin typeface="Verdana" pitchFamily="34" charset="0"/>
              </a:rPr>
              <a:t>63</a:t>
            </a:r>
            <a:r>
              <a:rPr lang="it-IT" sz="1800" dirty="0" smtClean="0">
                <a:latin typeface="Verdana" pitchFamily="34" charset="0"/>
              </a:rPr>
              <a:t>-1)</a:t>
            </a:r>
            <a:endParaRPr lang="it-IT" sz="1800" dirty="0">
              <a:latin typeface="Verdana" pitchFamily="34" charset="0"/>
            </a:endParaRP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err="1">
                <a:solidFill>
                  <a:srgbClr val="FFFF00"/>
                </a:solidFill>
                <a:latin typeface="Verdana" pitchFamily="34" charset="0"/>
              </a:rPr>
              <a:t>double</a:t>
            </a:r>
            <a:r>
              <a:rPr lang="it-IT" sz="1800" dirty="0">
                <a:latin typeface="Verdana" pitchFamily="34" charset="0"/>
              </a:rPr>
              <a:t> – tipo in virgola mobile da 8 byte (±10</a:t>
            </a:r>
            <a:r>
              <a:rPr lang="it-IT" sz="1800" baseline="30000" dirty="0">
                <a:latin typeface="Verdana" pitchFamily="34" charset="0"/>
              </a:rPr>
              <a:t>308</a:t>
            </a:r>
            <a:r>
              <a:rPr lang="it-IT" sz="1800" dirty="0">
                <a:latin typeface="Verdana" pitchFamily="34" charset="0"/>
              </a:rPr>
              <a:t> e 15 cifre decimali)</a:t>
            </a: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err="1">
                <a:solidFill>
                  <a:srgbClr val="FFFF00"/>
                </a:solidFill>
                <a:latin typeface="Verdana" pitchFamily="34" charset="0"/>
              </a:rPr>
              <a:t>float</a:t>
            </a:r>
            <a:r>
              <a:rPr lang="it-IT" sz="1800" dirty="0">
                <a:latin typeface="Verdana" pitchFamily="34" charset="0"/>
              </a:rPr>
              <a:t> – tipo in virgola mobile da 4 byte (±10</a:t>
            </a:r>
            <a:r>
              <a:rPr lang="it-IT" sz="1800" baseline="30000" dirty="0">
                <a:latin typeface="Verdana" pitchFamily="34" charset="0"/>
              </a:rPr>
              <a:t>38</a:t>
            </a:r>
            <a:r>
              <a:rPr lang="it-IT" sz="1800" dirty="0">
                <a:latin typeface="Verdana" pitchFamily="34" charset="0"/>
              </a:rPr>
              <a:t> e 7 cifre decimali)</a:t>
            </a: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err="1">
                <a:solidFill>
                  <a:srgbClr val="FFFF00"/>
                </a:solidFill>
                <a:latin typeface="Verdana" pitchFamily="34" charset="0"/>
              </a:rPr>
              <a:t>char</a:t>
            </a:r>
            <a:r>
              <a:rPr lang="it-IT" sz="1800" dirty="0">
                <a:latin typeface="Verdana" pitchFamily="34" charset="0"/>
              </a:rPr>
              <a:t> – tipo che rappresenta caratteri </a:t>
            </a:r>
            <a:r>
              <a:rPr lang="it-IT" sz="1800" dirty="0" err="1">
                <a:latin typeface="Verdana" pitchFamily="34" charset="0"/>
              </a:rPr>
              <a:t>Unicode</a:t>
            </a:r>
            <a:r>
              <a:rPr lang="it-IT" sz="1800" dirty="0">
                <a:latin typeface="Verdana" pitchFamily="34" charset="0"/>
              </a:rPr>
              <a:t> </a:t>
            </a:r>
            <a:r>
              <a:rPr lang="it-IT" sz="1800" dirty="0" smtClean="0">
                <a:latin typeface="Verdana" pitchFamily="34" charset="0"/>
              </a:rPr>
              <a:t>(2 </a:t>
            </a:r>
            <a:r>
              <a:rPr lang="it-IT" sz="1800" dirty="0">
                <a:latin typeface="Verdana" pitchFamily="34" charset="0"/>
              </a:rPr>
              <a:t>byte)</a:t>
            </a:r>
          </a:p>
          <a:p>
            <a:pPr marL="457200" indent="-457200" algn="l">
              <a:spcBef>
                <a:spcPts val="0"/>
              </a:spcBef>
              <a:buNone/>
            </a:pPr>
            <a:endParaRPr lang="it-IT" sz="1800" dirty="0">
              <a:latin typeface="Verdana" pitchFamily="34" charset="0"/>
            </a:endParaRPr>
          </a:p>
          <a:p>
            <a:pPr marL="457200" indent="-457200" algn="l">
              <a:spcBef>
                <a:spcPts val="0"/>
              </a:spcBef>
              <a:buNone/>
            </a:pPr>
            <a:r>
              <a:rPr lang="it-IT" sz="1800" b="1" dirty="0" err="1">
                <a:solidFill>
                  <a:srgbClr val="FFFF00"/>
                </a:solidFill>
                <a:latin typeface="Verdana" pitchFamily="34" charset="0"/>
              </a:rPr>
              <a:t>boolean</a:t>
            </a:r>
            <a:r>
              <a:rPr lang="it-IT" sz="1800" b="1" dirty="0">
                <a:latin typeface="Verdana" pitchFamily="34" charset="0"/>
              </a:rPr>
              <a:t> </a:t>
            </a:r>
            <a:r>
              <a:rPr lang="it-IT" sz="1800" dirty="0">
                <a:latin typeface="Verdana" pitchFamily="34" charset="0"/>
              </a:rPr>
              <a:t>– tipo per i due valori logici </a:t>
            </a:r>
            <a:r>
              <a:rPr lang="it-IT" sz="1800" dirty="0" err="1">
                <a:latin typeface="Verdana" pitchFamily="34" charset="0"/>
              </a:rPr>
              <a:t>true</a:t>
            </a:r>
            <a:r>
              <a:rPr lang="it-IT" sz="1800" dirty="0">
                <a:latin typeface="Verdana" pitchFamily="34" charset="0"/>
              </a:rPr>
              <a:t> e false</a:t>
            </a:r>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772400" cy="769441"/>
          </a:xfrm>
        </p:spPr>
        <p:txBody>
          <a:bodyPr/>
          <a:lstStyle/>
          <a:p>
            <a:pPr algn="l"/>
            <a:r>
              <a:rPr lang="it-IT" dirty="0" smtClean="0"/>
              <a:t>Casting</a:t>
            </a:r>
            <a:endParaRPr lang="it-IT"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21</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8"/>
            <a:ext cx="8064896" cy="4573560"/>
          </a:xfrm>
          <a:prstGeom prst="rect">
            <a:avLst/>
          </a:prstGeom>
          <a:noFill/>
          <a:ln w="12700">
            <a:noFill/>
            <a:miter lim="800000"/>
            <a:headEnd type="none" w="sm" len="sm"/>
            <a:tailEnd type="none" w="sm" len="sm"/>
          </a:ln>
          <a:effectLst/>
        </p:spPr>
        <p:txBody>
          <a:bodyPr wrap="square">
            <a:spAutoFit/>
          </a:bodyPr>
          <a:lstStyle/>
          <a:p>
            <a:pPr marL="0" indent="0">
              <a:buNone/>
            </a:pPr>
            <a:r>
              <a:rPr lang="it-IT" sz="1600" dirty="0" smtClean="0"/>
              <a:t>Il </a:t>
            </a:r>
            <a:r>
              <a:rPr lang="it-IT" sz="1600" b="1" dirty="0" smtClean="0"/>
              <a:t>casting</a:t>
            </a:r>
            <a:r>
              <a:rPr lang="it-IT" sz="1600" dirty="0" smtClean="0"/>
              <a:t> consiste nel forzare un valore di un tipo ad assumere un tipo diverso: se scriviamo 5 ad esempio abbiamo un numero intero, ma se ne facciamo un cast a </a:t>
            </a:r>
            <a:r>
              <a:rPr lang="it-IT" sz="1600" dirty="0" err="1" smtClean="0"/>
              <a:t>float</a:t>
            </a:r>
            <a:r>
              <a:rPr lang="it-IT" sz="1600" dirty="0" smtClean="0"/>
              <a:t> </a:t>
            </a:r>
            <a:r>
              <a:rPr lang="it-IT" sz="1600" dirty="0" err="1" smtClean="0"/>
              <a:t>indenderemo</a:t>
            </a:r>
            <a:r>
              <a:rPr lang="it-IT" sz="1600" dirty="0" smtClean="0"/>
              <a:t> la versione di 5 “reale”, per farlo basta scrivere:</a:t>
            </a:r>
          </a:p>
          <a:p>
            <a:pPr marL="0" indent="0">
              <a:buNone/>
            </a:pPr>
            <a:r>
              <a:rPr lang="it-IT" sz="1600" dirty="0" smtClean="0">
                <a:solidFill>
                  <a:srgbClr val="00FF00"/>
                </a:solidFill>
              </a:rPr>
              <a:t>(</a:t>
            </a:r>
            <a:r>
              <a:rPr lang="it-IT" sz="1600" dirty="0" err="1" smtClean="0">
                <a:solidFill>
                  <a:srgbClr val="00FF00"/>
                </a:solidFill>
              </a:rPr>
              <a:t>float</a:t>
            </a:r>
            <a:r>
              <a:rPr lang="it-IT" sz="1600" dirty="0" smtClean="0">
                <a:solidFill>
                  <a:srgbClr val="00FF00"/>
                </a:solidFill>
              </a:rPr>
              <a:t>) 5;</a:t>
            </a:r>
          </a:p>
          <a:p>
            <a:pPr marL="0" indent="0">
              <a:buNone/>
            </a:pPr>
            <a:r>
              <a:rPr lang="it-IT" sz="1600" dirty="0" smtClean="0"/>
              <a:t>In questo modo possiamo ottenere i famosi assegnamenti di interi a reali e di reali </a:t>
            </a:r>
            <a:r>
              <a:rPr lang="it-IT" sz="1600" dirty="0" err="1" smtClean="0"/>
              <a:t>double</a:t>
            </a:r>
            <a:r>
              <a:rPr lang="it-IT" sz="1600" dirty="0" smtClean="0"/>
              <a:t> a reali </a:t>
            </a:r>
            <a:r>
              <a:rPr lang="it-IT" sz="1600" dirty="0" err="1" smtClean="0"/>
              <a:t>float</a:t>
            </a:r>
            <a:r>
              <a:rPr lang="it-IT" sz="1600" dirty="0" smtClean="0"/>
              <a:t>, prendiamo ad esempio queste variabili:</a:t>
            </a:r>
          </a:p>
          <a:p>
            <a:pPr marL="0" indent="0">
              <a:buNone/>
            </a:pPr>
            <a:r>
              <a:rPr lang="it-IT" sz="1600" dirty="0" err="1" smtClean="0">
                <a:solidFill>
                  <a:srgbClr val="00FF00"/>
                </a:solidFill>
              </a:rPr>
              <a:t>double</a:t>
            </a:r>
            <a:r>
              <a:rPr lang="it-IT" sz="1600" dirty="0" smtClean="0">
                <a:solidFill>
                  <a:srgbClr val="00FF00"/>
                </a:solidFill>
              </a:rPr>
              <a:t> v1 = 10.0;</a:t>
            </a:r>
          </a:p>
          <a:p>
            <a:pPr marL="0" indent="0">
              <a:buNone/>
            </a:pPr>
            <a:r>
              <a:rPr lang="it-IT" sz="1600" dirty="0" err="1" smtClean="0">
                <a:solidFill>
                  <a:srgbClr val="00FF00"/>
                </a:solidFill>
              </a:rPr>
              <a:t>float</a:t>
            </a:r>
            <a:r>
              <a:rPr lang="it-IT" sz="1600" dirty="0" smtClean="0">
                <a:solidFill>
                  <a:srgbClr val="00FF00"/>
                </a:solidFill>
              </a:rPr>
              <a:t> v2;</a:t>
            </a:r>
          </a:p>
          <a:p>
            <a:pPr marL="0" indent="0">
              <a:buNone/>
            </a:pPr>
            <a:r>
              <a:rPr lang="it-IT" sz="1600" dirty="0" err="1" smtClean="0">
                <a:solidFill>
                  <a:srgbClr val="00FF00"/>
                </a:solidFill>
              </a:rPr>
              <a:t>int</a:t>
            </a:r>
            <a:r>
              <a:rPr lang="it-IT" sz="1600" dirty="0" smtClean="0">
                <a:solidFill>
                  <a:srgbClr val="00FF00"/>
                </a:solidFill>
              </a:rPr>
              <a:t> v3 = 5;</a:t>
            </a:r>
          </a:p>
          <a:p>
            <a:pPr marL="0" indent="0">
              <a:buNone/>
            </a:pPr>
            <a:r>
              <a:rPr lang="it-IT" sz="1600" dirty="0" smtClean="0"/>
              <a:t>Gli assegnamenti che seguono sono errati:</a:t>
            </a:r>
          </a:p>
          <a:p>
            <a:pPr marL="0" indent="0">
              <a:buNone/>
            </a:pPr>
            <a:r>
              <a:rPr lang="it-IT" sz="1600" dirty="0" smtClean="0">
                <a:solidFill>
                  <a:srgbClr val="FF5050"/>
                </a:solidFill>
              </a:rPr>
              <a:t>v2 = v1; // non si può assegnare un </a:t>
            </a:r>
            <a:r>
              <a:rPr lang="it-IT" sz="1600" dirty="0" err="1" smtClean="0">
                <a:solidFill>
                  <a:srgbClr val="FF5050"/>
                </a:solidFill>
              </a:rPr>
              <a:t>double</a:t>
            </a:r>
            <a:r>
              <a:rPr lang="it-IT" sz="1600" dirty="0" smtClean="0">
                <a:solidFill>
                  <a:srgbClr val="FF5050"/>
                </a:solidFill>
              </a:rPr>
              <a:t> a un </a:t>
            </a:r>
            <a:r>
              <a:rPr lang="it-IT" sz="1600" dirty="0" err="1" smtClean="0">
                <a:solidFill>
                  <a:srgbClr val="FF5050"/>
                </a:solidFill>
              </a:rPr>
              <a:t>float</a:t>
            </a:r>
            <a:endParaRPr lang="it-IT" sz="1600" dirty="0" smtClean="0">
              <a:solidFill>
                <a:srgbClr val="FF5050"/>
              </a:solidFill>
            </a:endParaRPr>
          </a:p>
          <a:p>
            <a:pPr marL="0" indent="0">
              <a:buNone/>
            </a:pPr>
            <a:r>
              <a:rPr lang="it-IT" sz="1600" dirty="0" smtClean="0">
                <a:solidFill>
                  <a:srgbClr val="FF5050"/>
                </a:solidFill>
              </a:rPr>
              <a:t>v1 = v3; // non si può assegnare un intero a un </a:t>
            </a:r>
            <a:r>
              <a:rPr lang="it-IT" sz="1600" dirty="0" err="1" smtClean="0">
                <a:solidFill>
                  <a:srgbClr val="FF5050"/>
                </a:solidFill>
              </a:rPr>
              <a:t>double</a:t>
            </a:r>
            <a:endParaRPr lang="it-IT" sz="1600" dirty="0" smtClean="0">
              <a:solidFill>
                <a:srgbClr val="FF5050"/>
              </a:solidFill>
            </a:endParaRPr>
          </a:p>
          <a:p>
            <a:pPr marL="0" indent="0">
              <a:buNone/>
            </a:pPr>
            <a:r>
              <a:rPr lang="it-IT" sz="1600" dirty="0" smtClean="0"/>
              <a:t>Per rendere possibili questi assegnamenti, quindi “leciti” per Java, ci dobbiamo servire dei cast:</a:t>
            </a:r>
          </a:p>
          <a:p>
            <a:pPr marL="0" indent="0">
              <a:buNone/>
            </a:pPr>
            <a:r>
              <a:rPr lang="it-IT" sz="1600" dirty="0" smtClean="0">
                <a:solidFill>
                  <a:srgbClr val="00FF00"/>
                </a:solidFill>
              </a:rPr>
              <a:t>v2 = (</a:t>
            </a:r>
            <a:r>
              <a:rPr lang="it-IT" sz="1600" dirty="0" err="1" smtClean="0">
                <a:solidFill>
                  <a:srgbClr val="00FF00"/>
                </a:solidFill>
              </a:rPr>
              <a:t>float</a:t>
            </a:r>
            <a:r>
              <a:rPr lang="it-IT" sz="1600" dirty="0" smtClean="0">
                <a:solidFill>
                  <a:srgbClr val="00FF00"/>
                </a:solidFill>
              </a:rPr>
              <a:t>) v1;</a:t>
            </a:r>
          </a:p>
          <a:p>
            <a:pPr marL="0" indent="0">
              <a:buNone/>
            </a:pPr>
            <a:r>
              <a:rPr lang="it-IT" sz="1600" dirty="0" smtClean="0">
                <a:solidFill>
                  <a:srgbClr val="00FF00"/>
                </a:solidFill>
              </a:rPr>
              <a:t>v1 = (</a:t>
            </a:r>
            <a:r>
              <a:rPr lang="it-IT" sz="1600" dirty="0" err="1" smtClean="0">
                <a:solidFill>
                  <a:srgbClr val="00FF00"/>
                </a:solidFill>
              </a:rPr>
              <a:t>double</a:t>
            </a:r>
            <a:r>
              <a:rPr lang="it-IT" sz="1600" dirty="0" smtClean="0">
                <a:solidFill>
                  <a:srgbClr val="00FF00"/>
                </a:solidFill>
              </a:rPr>
              <a:t>) v3;</a:t>
            </a:r>
            <a:endParaRPr lang="it-IT" sz="1600" dirty="0">
              <a:solidFill>
                <a:srgbClr val="00FF00"/>
              </a:solidFill>
            </a:endParaRPr>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772400" cy="769441"/>
          </a:xfrm>
        </p:spPr>
        <p:txBody>
          <a:bodyPr/>
          <a:lstStyle/>
          <a:p>
            <a:pPr algn="l"/>
            <a:r>
              <a:rPr lang="it-IT" b="1" dirty="0" smtClean="0"/>
              <a:t>Operatori aritmetici</a:t>
            </a:r>
            <a:endParaRPr lang="it-IT"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22</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8"/>
            <a:ext cx="8064896" cy="4635115"/>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Gli operatori aritmetici a disposizione sono i classici </a:t>
            </a:r>
            <a:r>
              <a:rPr lang="it-IT" sz="2000" b="1" dirty="0" smtClean="0">
                <a:solidFill>
                  <a:srgbClr val="FFFF00"/>
                </a:solidFill>
              </a:rPr>
              <a:t>operatori aritmetici </a:t>
            </a:r>
            <a:r>
              <a:rPr lang="it-IT" sz="2000" b="1" dirty="0" smtClean="0"/>
              <a:t>(</a:t>
            </a:r>
            <a:r>
              <a:rPr lang="it-IT" sz="2000" b="1" dirty="0" smtClean="0">
                <a:solidFill>
                  <a:srgbClr val="FFFF00"/>
                </a:solidFill>
              </a:rPr>
              <a:t>+, -, *, / </a:t>
            </a:r>
            <a:r>
              <a:rPr lang="it-IT" sz="2000" b="1" dirty="0" smtClean="0"/>
              <a:t>e</a:t>
            </a:r>
            <a:r>
              <a:rPr lang="it-IT" sz="2000" b="1" dirty="0" smtClean="0">
                <a:solidFill>
                  <a:srgbClr val="FFFF00"/>
                </a:solidFill>
              </a:rPr>
              <a:t> %</a:t>
            </a:r>
            <a:r>
              <a:rPr lang="it-IT" sz="2000" b="1" dirty="0" smtClean="0"/>
              <a:t>)</a:t>
            </a:r>
            <a:r>
              <a:rPr lang="it-IT" sz="2000" dirty="0" smtClean="0"/>
              <a:t>, ma è importante sottolineare che anche le operazioni sono </a:t>
            </a:r>
            <a:r>
              <a:rPr lang="it-IT" sz="2000" dirty="0" err="1" smtClean="0">
                <a:solidFill>
                  <a:srgbClr val="FFFF00"/>
                </a:solidFill>
              </a:rPr>
              <a:t>tipate</a:t>
            </a:r>
            <a:r>
              <a:rPr lang="it-IT" sz="2000" dirty="0" smtClean="0"/>
              <a:t>, quindi se sommiamo due interi otteniamo un valore intero, così per tutte le operazioni, in questo modo possiamo sempre prevedere il tipo del risultato di una certa espressione.</a:t>
            </a:r>
          </a:p>
          <a:p>
            <a:pPr marL="0" indent="0" algn="just">
              <a:buNone/>
            </a:pPr>
            <a:r>
              <a:rPr lang="it-IT" sz="2000" dirty="0" smtClean="0"/>
              <a:t>A questo proposito è importante ricordare che la divisione tra interi, a differenza di altri linguaggi, ritorna un valore intero. Quindi se vogliamo ottenere il numero reale derivato dalla divisione dei due numeri interi x e y, bisogna prima trasformarli in reali:</a:t>
            </a:r>
          </a:p>
          <a:p>
            <a:pPr marL="0" indent="0" algn="just">
              <a:buNone/>
            </a:pPr>
            <a:r>
              <a:rPr lang="it-IT" sz="2000" dirty="0" err="1" smtClean="0">
                <a:solidFill>
                  <a:srgbClr val="00FF00"/>
                </a:solidFill>
              </a:rPr>
              <a:t>float</a:t>
            </a:r>
            <a:r>
              <a:rPr lang="it-IT" sz="2000" dirty="0" smtClean="0">
                <a:solidFill>
                  <a:srgbClr val="00FF00"/>
                </a:solidFill>
              </a:rPr>
              <a:t> </a:t>
            </a:r>
            <a:r>
              <a:rPr lang="it-IT" sz="2000" dirty="0" err="1" smtClean="0">
                <a:solidFill>
                  <a:srgbClr val="00FF00"/>
                </a:solidFill>
              </a:rPr>
              <a:t>risultato=</a:t>
            </a:r>
            <a:r>
              <a:rPr lang="it-IT" sz="2000" dirty="0" smtClean="0">
                <a:solidFill>
                  <a:srgbClr val="00FF00"/>
                </a:solidFill>
              </a:rPr>
              <a:t> (</a:t>
            </a:r>
            <a:r>
              <a:rPr lang="it-IT" sz="2000" dirty="0" err="1" smtClean="0">
                <a:solidFill>
                  <a:srgbClr val="00FF00"/>
                </a:solidFill>
              </a:rPr>
              <a:t>float</a:t>
            </a:r>
            <a:r>
              <a:rPr lang="it-IT" sz="2000" dirty="0" smtClean="0">
                <a:solidFill>
                  <a:srgbClr val="00FF00"/>
                </a:solidFill>
              </a:rPr>
              <a:t>) x  / (</a:t>
            </a:r>
            <a:r>
              <a:rPr lang="it-IT" sz="2000" dirty="0" err="1" smtClean="0">
                <a:solidFill>
                  <a:srgbClr val="00FF00"/>
                </a:solidFill>
              </a:rPr>
              <a:t>float</a:t>
            </a:r>
            <a:r>
              <a:rPr lang="it-IT" sz="2000" dirty="0" smtClean="0">
                <a:solidFill>
                  <a:srgbClr val="00FF00"/>
                </a:solidFill>
              </a:rPr>
              <a:t>) y;</a:t>
            </a:r>
          </a:p>
          <a:p>
            <a:pPr marL="0" indent="0" algn="just">
              <a:buNone/>
            </a:pPr>
            <a:endParaRPr lang="it-IT" sz="2000" dirty="0" smtClean="0">
              <a:solidFill>
                <a:srgbClr val="00FF00"/>
              </a:solidFill>
            </a:endParaRPr>
          </a:p>
          <a:p>
            <a:pPr marL="0" indent="0" algn="just">
              <a:buNone/>
            </a:pPr>
            <a:r>
              <a:rPr lang="it-IT" sz="2000" dirty="0" smtClean="0"/>
              <a:t>Ci sono due operatori di </a:t>
            </a:r>
            <a:r>
              <a:rPr lang="it-IT" sz="2000" dirty="0" smtClean="0">
                <a:solidFill>
                  <a:srgbClr val="FFFF00"/>
                </a:solidFill>
              </a:rPr>
              <a:t>incremento</a:t>
            </a:r>
            <a:r>
              <a:rPr lang="it-IT" sz="2000" dirty="0" smtClean="0"/>
              <a:t> e di </a:t>
            </a:r>
            <a:r>
              <a:rPr lang="it-IT" sz="2000" dirty="0" smtClean="0">
                <a:solidFill>
                  <a:srgbClr val="FFFF00"/>
                </a:solidFill>
              </a:rPr>
              <a:t>decremento</a:t>
            </a:r>
            <a:r>
              <a:rPr lang="it-IT" sz="2000" dirty="0" smtClean="0"/>
              <a:t> che aggiungono o tolgono 1 al valore della variabile. Gli operatori sono </a:t>
            </a:r>
            <a:r>
              <a:rPr lang="it-IT" sz="2000" dirty="0" smtClean="0">
                <a:solidFill>
                  <a:srgbClr val="00FF00"/>
                </a:solidFill>
              </a:rPr>
              <a:t>++</a:t>
            </a:r>
            <a:r>
              <a:rPr lang="it-IT" sz="2000" dirty="0" smtClean="0"/>
              <a:t> e </a:t>
            </a:r>
            <a:r>
              <a:rPr lang="it-IT" sz="2000" dirty="0" err="1" smtClean="0">
                <a:solidFill>
                  <a:srgbClr val="00FF00"/>
                </a:solidFill>
              </a:rPr>
              <a:t>--</a:t>
            </a:r>
            <a:endParaRPr lang="it-IT" sz="2000" dirty="0" smtClean="0">
              <a:solidFill>
                <a:srgbClr val="00FF00"/>
              </a:solidFill>
            </a:endParaRPr>
          </a:p>
          <a:p>
            <a:pPr marL="0" indent="0">
              <a:buNone/>
            </a:pPr>
            <a:endParaRPr lang="it-IT" sz="1600" dirty="0">
              <a:solidFill>
                <a:srgbClr val="00FF00"/>
              </a:solidFill>
            </a:endParaRPr>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Operatori di assegnamento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23</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8"/>
            <a:ext cx="8064896" cy="5262979"/>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200" dirty="0" smtClean="0"/>
              <a:t>In Java l’assegnamento di un valore a una variabile viene eseguito usando l’operatore di assegnamento </a:t>
            </a:r>
            <a:r>
              <a:rPr lang="it-IT" sz="2200" b="1" dirty="0" smtClean="0">
                <a:solidFill>
                  <a:srgbClr val="00FF00"/>
                </a:solidFill>
                <a:effectLst>
                  <a:outerShdw blurRad="38100" dist="38100" dir="2700000" algn="tl">
                    <a:srgbClr val="000000">
                      <a:alpha val="43137"/>
                    </a:srgbClr>
                  </a:outerShdw>
                </a:effectLst>
              </a:rPr>
              <a:t>=</a:t>
            </a:r>
            <a:r>
              <a:rPr lang="it-IT" sz="2200" dirty="0" smtClean="0"/>
              <a:t>.</a:t>
            </a:r>
          </a:p>
          <a:p>
            <a:pPr marL="0" indent="0" algn="just">
              <a:buNone/>
            </a:pPr>
            <a:r>
              <a:rPr lang="it-IT" sz="2200" dirty="0" smtClean="0"/>
              <a:t>Oltre a questo operatore esistono altri operatori di assegnamento. Sono tutti caratterizzati dal segno </a:t>
            </a:r>
            <a:r>
              <a:rPr lang="it-IT" sz="2200" b="1" dirty="0" smtClean="0">
                <a:solidFill>
                  <a:srgbClr val="00FF00"/>
                </a:solidFill>
                <a:effectLst>
                  <a:outerShdw blurRad="38100" dist="38100" dir="2700000" algn="tl">
                    <a:srgbClr val="000000">
                      <a:alpha val="43137"/>
                    </a:srgbClr>
                  </a:outerShdw>
                </a:effectLst>
              </a:rPr>
              <a:t>=</a:t>
            </a:r>
            <a:r>
              <a:rPr lang="it-IT" sz="2200" dirty="0" smtClean="0"/>
              <a:t> preceduto da un altro operatore. Tra gli operatori composti di assegnamento ci sono:</a:t>
            </a:r>
          </a:p>
          <a:p>
            <a:pPr marL="0" indent="0" algn="just">
              <a:buNone/>
            </a:pPr>
            <a:r>
              <a:rPr lang="it-IT" sz="2200" b="1" dirty="0" smtClean="0">
                <a:solidFill>
                  <a:srgbClr val="00FF00"/>
                </a:solidFill>
                <a:effectLst>
                  <a:outerShdw blurRad="38100" dist="38100" dir="2700000" algn="tl">
                    <a:srgbClr val="000000">
                      <a:alpha val="43137"/>
                    </a:srgbClr>
                  </a:outerShdw>
                </a:effectLst>
              </a:rPr>
              <a:t>+=, -0, *=, /=, %=.</a:t>
            </a:r>
          </a:p>
          <a:p>
            <a:pPr marL="0" indent="0" algn="just">
              <a:buNone/>
            </a:pPr>
            <a:r>
              <a:rPr lang="it-IT" sz="2200" dirty="0" smtClean="0"/>
              <a:t>Questi operatori rappresentano la combinazione di un’operazione di calcolo e di un assegnamento.</a:t>
            </a:r>
          </a:p>
          <a:p>
            <a:pPr marL="0" indent="0" algn="just">
              <a:buNone/>
            </a:pPr>
            <a:r>
              <a:rPr lang="it-IT" sz="2200" dirty="0" smtClean="0"/>
              <a:t>Es.:</a:t>
            </a:r>
          </a:p>
          <a:p>
            <a:pPr marL="0" indent="0" algn="just">
              <a:buNone/>
            </a:pPr>
            <a:r>
              <a:rPr lang="it-IT" sz="2200" dirty="0" smtClean="0">
                <a:solidFill>
                  <a:srgbClr val="FFFF00"/>
                </a:solidFill>
              </a:rPr>
              <a:t>Totale *= 10;</a:t>
            </a:r>
          </a:p>
          <a:p>
            <a:pPr marL="0" indent="0" algn="just">
              <a:buNone/>
            </a:pPr>
            <a:r>
              <a:rPr lang="it-IT" sz="2200" dirty="0" smtClean="0"/>
              <a:t>Corrisponde all’abbreviazione della seguente:</a:t>
            </a:r>
          </a:p>
          <a:p>
            <a:pPr marL="0" indent="0" algn="just">
              <a:buNone/>
            </a:pPr>
            <a:r>
              <a:rPr lang="it-IT" sz="2200" dirty="0" smtClean="0">
                <a:solidFill>
                  <a:srgbClr val="FFFF00"/>
                </a:solidFill>
              </a:rPr>
              <a:t>totale = </a:t>
            </a:r>
            <a:r>
              <a:rPr lang="it-IT" sz="2200" dirty="0" err="1" smtClean="0">
                <a:solidFill>
                  <a:srgbClr val="FFFF00"/>
                </a:solidFill>
              </a:rPr>
              <a:t>totale</a:t>
            </a:r>
            <a:r>
              <a:rPr lang="it-IT" sz="2200" dirty="0" smtClean="0">
                <a:solidFill>
                  <a:srgbClr val="FFFF00"/>
                </a:solidFill>
              </a:rPr>
              <a:t> * 10;</a:t>
            </a:r>
          </a:p>
          <a:p>
            <a:pPr marL="0" indent="0">
              <a:buNone/>
            </a:pPr>
            <a:endParaRPr lang="it-IT" sz="1600" dirty="0">
              <a:solidFill>
                <a:srgbClr val="00FF00"/>
              </a:solidFill>
            </a:endParaRPr>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Operatori di confronto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24</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904863"/>
          </a:xfrm>
          <a:prstGeom prst="rect">
            <a:avLst/>
          </a:prstGeom>
          <a:noFill/>
          <a:ln w="12700">
            <a:noFill/>
            <a:miter lim="800000"/>
            <a:headEnd type="none" w="sm" len="sm"/>
            <a:tailEnd type="none" w="sm" len="sm"/>
          </a:ln>
          <a:effectLst/>
        </p:spPr>
        <p:txBody>
          <a:bodyPr wrap="square">
            <a:spAutoFit/>
          </a:bodyPr>
          <a:lstStyle/>
          <a:p>
            <a:pPr marL="0" indent="0">
              <a:buNone/>
            </a:pPr>
            <a:r>
              <a:rPr lang="it-IT" sz="2400" dirty="0" smtClean="0"/>
              <a:t>Gli operatori di confronto sono:</a:t>
            </a:r>
          </a:p>
          <a:p>
            <a:pPr marL="0" indent="0">
              <a:buNone/>
            </a:pPr>
            <a:endParaRPr lang="it-IT" sz="2400" dirty="0"/>
          </a:p>
        </p:txBody>
      </p:sp>
      <p:pic>
        <p:nvPicPr>
          <p:cNvPr id="2051" name="Picture 3"/>
          <p:cNvPicPr>
            <a:picLocks noChangeAspect="1" noChangeArrowheads="1"/>
          </p:cNvPicPr>
          <p:nvPr/>
        </p:nvPicPr>
        <p:blipFill>
          <a:blip r:embed="rId2" cstate="print"/>
          <a:srcRect/>
          <a:stretch>
            <a:fillRect/>
          </a:stretch>
        </p:blipFill>
        <p:spPr bwMode="auto">
          <a:xfrm>
            <a:off x="395536" y="1844824"/>
            <a:ext cx="7848872" cy="4447650"/>
          </a:xfrm>
          <a:prstGeom prst="rect">
            <a:avLst/>
          </a:prstGeom>
          <a:noFill/>
          <a:ln w="9525">
            <a:noFill/>
            <a:miter lim="800000"/>
            <a:headEnd/>
            <a:tailEnd/>
          </a:ln>
        </p:spPr>
      </p:pic>
      <p:pic>
        <p:nvPicPr>
          <p:cNvPr id="8" name="Immagine 7" descr="java_p.gif"/>
          <p:cNvPicPr>
            <a:picLocks noChangeAspect="1"/>
          </p:cNvPicPr>
          <p:nvPr/>
        </p:nvPicPr>
        <p:blipFill>
          <a:blip r:embed="rId3"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Operatori logici</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25</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1323439"/>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Vi sono gli operatori logici che ci aiutano a definire </a:t>
            </a:r>
            <a:r>
              <a:rPr lang="it-IT" sz="2000" b="1" dirty="0" smtClean="0">
                <a:solidFill>
                  <a:srgbClr val="FFFF00"/>
                </a:solidFill>
              </a:rPr>
              <a:t>espressioni booleane</a:t>
            </a:r>
            <a:r>
              <a:rPr lang="it-IT" sz="2000" dirty="0" smtClean="0">
                <a:solidFill>
                  <a:srgbClr val="FFFF00"/>
                </a:solidFill>
              </a:rPr>
              <a:t> </a:t>
            </a:r>
            <a:r>
              <a:rPr lang="it-IT" sz="2000" dirty="0" smtClean="0"/>
              <a:t>, che in altre parole mettono in relazione il verificarsi di più condizioni. Vediamo, attraverso questa tabella come possiamo mettere in relazione due valori (o espressioni) x e y di tipo booleano:</a:t>
            </a:r>
            <a:endParaRPr lang="it-IT" sz="2000" dirty="0"/>
          </a:p>
        </p:txBody>
      </p:sp>
      <p:pic>
        <p:nvPicPr>
          <p:cNvPr id="3074" name="Picture 2"/>
          <p:cNvPicPr>
            <a:picLocks noChangeAspect="1" noChangeArrowheads="1"/>
          </p:cNvPicPr>
          <p:nvPr/>
        </p:nvPicPr>
        <p:blipFill>
          <a:blip r:embed="rId2" cstate="print"/>
          <a:srcRect/>
          <a:stretch>
            <a:fillRect/>
          </a:stretch>
        </p:blipFill>
        <p:spPr bwMode="auto">
          <a:xfrm>
            <a:off x="683568" y="2852936"/>
            <a:ext cx="7890527" cy="3096344"/>
          </a:xfrm>
          <a:prstGeom prst="rect">
            <a:avLst/>
          </a:prstGeom>
          <a:noFill/>
          <a:ln w="9525">
            <a:noFill/>
            <a:miter lim="800000"/>
            <a:headEnd/>
            <a:tailEnd/>
          </a:ln>
        </p:spPr>
      </p:pic>
      <p:pic>
        <p:nvPicPr>
          <p:cNvPr id="8" name="Immagine 7" descr="java_p.gif"/>
          <p:cNvPicPr>
            <a:picLocks noChangeAspect="1"/>
          </p:cNvPicPr>
          <p:nvPr/>
        </p:nvPicPr>
        <p:blipFill>
          <a:blip r:embed="rId3"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Commenti</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26</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196752"/>
            <a:ext cx="8064896" cy="5056801"/>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1800" dirty="0" smtClean="0"/>
              <a:t>In Java esistono tre forme per rappresentare i commenti</a:t>
            </a:r>
          </a:p>
          <a:p>
            <a:pPr marL="0" indent="0" algn="just">
              <a:buNone/>
            </a:pPr>
            <a:r>
              <a:rPr lang="it-IT" sz="1800" dirty="0" smtClean="0"/>
              <a:t>La prima forma (commento di riga) utilizza i caratteri </a:t>
            </a:r>
            <a:r>
              <a:rPr lang="it-IT" sz="1800" dirty="0" smtClean="0">
                <a:solidFill>
                  <a:srgbClr val="FFFF00"/>
                </a:solidFill>
              </a:rPr>
              <a:t>//</a:t>
            </a:r>
          </a:p>
          <a:p>
            <a:pPr marL="0" indent="0" algn="just">
              <a:buNone/>
            </a:pPr>
            <a:r>
              <a:rPr lang="it-IT" sz="1800" dirty="0" err="1" smtClean="0">
                <a:solidFill>
                  <a:srgbClr val="FFFF00"/>
                </a:solidFill>
              </a:rPr>
              <a:t>int</a:t>
            </a:r>
            <a:r>
              <a:rPr lang="it-IT" sz="1800" dirty="0" smtClean="0">
                <a:solidFill>
                  <a:srgbClr val="FFFF00"/>
                </a:solidFill>
              </a:rPr>
              <a:t> </a:t>
            </a:r>
            <a:r>
              <a:rPr lang="it-IT" sz="1800" dirty="0" err="1" smtClean="0">
                <a:solidFill>
                  <a:srgbClr val="FFFF00"/>
                </a:solidFill>
              </a:rPr>
              <a:t>eta</a:t>
            </a:r>
            <a:r>
              <a:rPr lang="it-IT" sz="1800" dirty="0" smtClean="0">
                <a:solidFill>
                  <a:srgbClr val="FFFF00"/>
                </a:solidFill>
              </a:rPr>
              <a:t>; // dichiarazione di una variabile intera</a:t>
            </a:r>
          </a:p>
          <a:p>
            <a:pPr marL="0" indent="0" algn="just">
              <a:buNone/>
            </a:pPr>
            <a:r>
              <a:rPr lang="it-IT" sz="1800" dirty="0" smtClean="0"/>
              <a:t>La seconda forma di commento è la seguente </a:t>
            </a:r>
            <a:r>
              <a:rPr lang="it-IT" sz="1800" dirty="0" smtClean="0">
                <a:solidFill>
                  <a:srgbClr val="FFFF00"/>
                </a:solidFill>
              </a:rPr>
              <a:t>/* ….*/ </a:t>
            </a:r>
          </a:p>
          <a:p>
            <a:pPr marL="0" indent="0" algn="just">
              <a:buNone/>
            </a:pPr>
            <a:r>
              <a:rPr lang="it-IT" sz="1800" dirty="0" smtClean="0"/>
              <a:t>Questa forma consente di scrivere un commento su più righe</a:t>
            </a:r>
          </a:p>
          <a:p>
            <a:pPr marL="0" indent="0" algn="just">
              <a:buNone/>
            </a:pPr>
            <a:r>
              <a:rPr lang="it-IT" sz="1800" dirty="0" smtClean="0">
                <a:solidFill>
                  <a:srgbClr val="FFFF00"/>
                </a:solidFill>
              </a:rPr>
              <a:t>/* commento che occupa</a:t>
            </a:r>
          </a:p>
          <a:p>
            <a:pPr marL="0" indent="0" algn="just">
              <a:buNone/>
            </a:pPr>
            <a:r>
              <a:rPr lang="it-IT" sz="1800" dirty="0" smtClean="0">
                <a:solidFill>
                  <a:srgbClr val="FFFF00"/>
                </a:solidFill>
              </a:rPr>
              <a:t>più righe */</a:t>
            </a:r>
          </a:p>
          <a:p>
            <a:pPr marL="0" indent="0" algn="just">
              <a:buNone/>
            </a:pPr>
            <a:r>
              <a:rPr lang="it-IT" sz="1800" dirty="0" smtClean="0"/>
              <a:t>La terza forma </a:t>
            </a:r>
            <a:r>
              <a:rPr lang="it-IT" sz="1800" dirty="0" smtClean="0">
                <a:solidFill>
                  <a:srgbClr val="FFFF00"/>
                </a:solidFill>
              </a:rPr>
              <a:t>/** …..*/</a:t>
            </a:r>
            <a:r>
              <a:rPr lang="it-IT" sz="1800" dirty="0" smtClean="0"/>
              <a:t>,</a:t>
            </a:r>
            <a:r>
              <a:rPr lang="it-IT" sz="1800" dirty="0" smtClean="0">
                <a:solidFill>
                  <a:srgbClr val="FFFF00"/>
                </a:solidFill>
              </a:rPr>
              <a:t> </a:t>
            </a:r>
            <a:r>
              <a:rPr lang="it-IT" sz="1800" dirty="0" smtClean="0"/>
              <a:t>funziona come il commento su più righe. Rappresenta un commento di documentazione e può essere usato prima di richiamare una classe o un metodo</a:t>
            </a:r>
          </a:p>
          <a:p>
            <a:pPr marL="0" indent="0" algn="just">
              <a:buNone/>
            </a:pPr>
            <a:r>
              <a:rPr lang="it-IT" sz="1800" dirty="0" smtClean="0">
                <a:solidFill>
                  <a:srgbClr val="FFFF00"/>
                </a:solidFill>
              </a:rPr>
              <a:t>/** funzione per calcolare il </a:t>
            </a:r>
            <a:r>
              <a:rPr lang="it-IT" sz="1800" dirty="0" err="1" smtClean="0">
                <a:solidFill>
                  <a:srgbClr val="FFFF00"/>
                </a:solidFill>
              </a:rPr>
              <a:t>MCD</a:t>
            </a:r>
            <a:r>
              <a:rPr lang="it-IT" sz="1800" dirty="0" smtClean="0">
                <a:solidFill>
                  <a:srgbClr val="FFFF00"/>
                </a:solidFill>
              </a:rPr>
              <a:t> tra due numeri */</a:t>
            </a:r>
          </a:p>
          <a:p>
            <a:pPr marL="0" indent="0" algn="just">
              <a:buNone/>
            </a:pPr>
            <a:r>
              <a:rPr lang="it-IT" sz="1800" dirty="0" smtClean="0">
                <a:solidFill>
                  <a:srgbClr val="FFFF00"/>
                </a:solidFill>
              </a:rPr>
              <a:t>Public </a:t>
            </a:r>
            <a:r>
              <a:rPr lang="it-IT" sz="1800" dirty="0" err="1" smtClean="0">
                <a:solidFill>
                  <a:srgbClr val="FFFF00"/>
                </a:solidFill>
              </a:rPr>
              <a:t>void</a:t>
            </a:r>
            <a:r>
              <a:rPr lang="it-IT" sz="1800" dirty="0" smtClean="0">
                <a:solidFill>
                  <a:srgbClr val="FFFF00"/>
                </a:solidFill>
              </a:rPr>
              <a:t> </a:t>
            </a:r>
            <a:r>
              <a:rPr lang="it-IT" sz="1800" dirty="0" err="1" smtClean="0">
                <a:solidFill>
                  <a:srgbClr val="FFFF00"/>
                </a:solidFill>
              </a:rPr>
              <a:t>calcolaMCD</a:t>
            </a:r>
            <a:r>
              <a:rPr lang="it-IT" sz="1800" dirty="0" smtClean="0">
                <a:solidFill>
                  <a:srgbClr val="FFFF00"/>
                </a:solidFill>
              </a:rPr>
              <a:t>(</a:t>
            </a:r>
            <a:r>
              <a:rPr lang="it-IT" sz="1800" dirty="0" err="1" smtClean="0">
                <a:solidFill>
                  <a:srgbClr val="FFFF00"/>
                </a:solidFill>
              </a:rPr>
              <a:t>int</a:t>
            </a:r>
            <a:r>
              <a:rPr lang="it-IT" sz="1800" dirty="0" smtClean="0">
                <a:solidFill>
                  <a:srgbClr val="FFFF00"/>
                </a:solidFill>
              </a:rPr>
              <a:t> a, </a:t>
            </a:r>
            <a:r>
              <a:rPr lang="it-IT" sz="1800" dirty="0" err="1" smtClean="0">
                <a:solidFill>
                  <a:srgbClr val="FFFF00"/>
                </a:solidFill>
              </a:rPr>
              <a:t>int</a:t>
            </a:r>
            <a:r>
              <a:rPr lang="it-IT" sz="1800" dirty="0" smtClean="0">
                <a:solidFill>
                  <a:srgbClr val="FFFF00"/>
                </a:solidFill>
              </a:rPr>
              <a:t> b)</a:t>
            </a:r>
          </a:p>
          <a:p>
            <a:pPr marL="0" indent="0" algn="just">
              <a:buNone/>
            </a:pPr>
            <a:r>
              <a:rPr lang="it-IT" sz="1800" dirty="0" smtClean="0">
                <a:solidFill>
                  <a:srgbClr val="FFFF00"/>
                </a:solidFill>
              </a:rPr>
              <a:t>{</a:t>
            </a:r>
          </a:p>
          <a:p>
            <a:pPr marL="0" indent="0" algn="just">
              <a:buNone/>
            </a:pPr>
            <a:r>
              <a:rPr lang="it-IT" sz="1800" dirty="0" smtClean="0">
                <a:solidFill>
                  <a:srgbClr val="FFFF00"/>
                </a:solidFill>
              </a:rPr>
              <a:t>// istruzioni</a:t>
            </a:r>
          </a:p>
          <a:p>
            <a:pPr marL="0" indent="0" algn="just">
              <a:buNone/>
            </a:pPr>
            <a:r>
              <a:rPr lang="it-IT" sz="1800" dirty="0" smtClean="0">
                <a:solidFill>
                  <a:srgbClr val="FFFF00"/>
                </a:solidFill>
              </a:rPr>
              <a:t>}</a:t>
            </a:r>
            <a:endParaRPr lang="it-IT" sz="1800" dirty="0">
              <a:solidFill>
                <a:srgbClr val="FFFF00"/>
              </a:solidFill>
            </a:endParaRPr>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27</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400110"/>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a:t>
            </a:r>
            <a:endParaRPr lang="it-IT" sz="2000"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28</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400110"/>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a:t>
            </a:r>
            <a:endParaRPr lang="it-IT" sz="2000"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29</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400110"/>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a:t>
            </a:r>
            <a:endParaRPr lang="it-IT" sz="2000"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95536" y="1340768"/>
            <a:ext cx="8280920" cy="4824536"/>
          </a:xfrm>
        </p:spPr>
        <p:txBody>
          <a:bodyPr/>
          <a:lstStyle/>
          <a:p>
            <a:pPr marL="0" indent="0" algn="just" eaLnBrk="1" hangingPunct="1">
              <a:buFont typeface="Wingdings" pitchFamily="2" charset="2"/>
              <a:buNone/>
              <a:defRPr/>
            </a:pPr>
            <a:r>
              <a:rPr lang="it-IT" sz="2400" dirty="0" smtClean="0">
                <a:latin typeface="Calibri" pitchFamily="34" charset="0"/>
              </a:rPr>
              <a:t> </a:t>
            </a:r>
            <a:r>
              <a:rPr lang="it-IT" sz="2400" b="1" dirty="0" smtClean="0">
                <a:solidFill>
                  <a:srgbClr val="FFFF00"/>
                </a:solidFill>
                <a:effectLst>
                  <a:outerShdw blurRad="38100" dist="38100" dir="2700000" algn="tl">
                    <a:srgbClr val="000000">
                      <a:alpha val="43137"/>
                    </a:srgbClr>
                  </a:outerShdw>
                </a:effectLst>
                <a:latin typeface="Calibri" pitchFamily="34" charset="0"/>
              </a:rPr>
              <a:t>Classe: </a:t>
            </a:r>
            <a:r>
              <a:rPr lang="it-IT" sz="2400" dirty="0" smtClean="0">
                <a:latin typeface="Calibri" pitchFamily="34" charset="0"/>
              </a:rPr>
              <a:t>collezione di oggetti e metodi</a:t>
            </a:r>
          </a:p>
          <a:p>
            <a:pPr marL="0" indent="0" algn="just" eaLnBrk="1" hangingPunct="1">
              <a:buFont typeface="Wingdings" pitchFamily="2" charset="2"/>
              <a:buNone/>
              <a:defRPr/>
            </a:pPr>
            <a:r>
              <a:rPr lang="it-IT" sz="2400" dirty="0" smtClean="0">
                <a:latin typeface="Calibri" pitchFamily="34" charset="0"/>
              </a:rPr>
              <a:t>Una classe in java definisce un insieme di oggetti con le stesse caratteristiche.</a:t>
            </a:r>
          </a:p>
          <a:p>
            <a:pPr marL="0" indent="0" algn="just" eaLnBrk="1" hangingPunct="1">
              <a:buFont typeface="Wingdings" pitchFamily="2" charset="2"/>
              <a:buNone/>
              <a:defRPr/>
            </a:pPr>
            <a:r>
              <a:rPr lang="it-IT" sz="2400" dirty="0" smtClean="0">
                <a:latin typeface="Calibri" pitchFamily="34" charset="0"/>
              </a:rPr>
              <a:t>Ad esempio:</a:t>
            </a:r>
          </a:p>
          <a:p>
            <a:pPr marL="0" indent="0" algn="just" eaLnBrk="1" hangingPunct="1">
              <a:buFont typeface="Wingdings" pitchFamily="2" charset="2"/>
              <a:buNone/>
              <a:defRPr/>
            </a:pPr>
            <a:r>
              <a:rPr lang="it-IT" sz="2400" dirty="0" smtClean="0">
                <a:solidFill>
                  <a:srgbClr val="FFFF00"/>
                </a:solidFill>
                <a:latin typeface="Calibri" pitchFamily="34" charset="0"/>
              </a:rPr>
              <a:t>La classe libro</a:t>
            </a:r>
            <a:r>
              <a:rPr lang="it-IT" sz="2400" dirty="0" smtClean="0">
                <a:latin typeface="Calibri" pitchFamily="34" charset="0"/>
              </a:rPr>
              <a:t>: insieme degli oggetti libro;</a:t>
            </a:r>
          </a:p>
          <a:p>
            <a:pPr marL="0" indent="0" algn="just" eaLnBrk="1" hangingPunct="1">
              <a:buFont typeface="Wingdings" pitchFamily="2" charset="2"/>
              <a:buNone/>
              <a:defRPr/>
            </a:pPr>
            <a:r>
              <a:rPr lang="it-IT" sz="2400" dirty="0" smtClean="0">
                <a:solidFill>
                  <a:srgbClr val="FFFF00"/>
                </a:solidFill>
                <a:latin typeface="Calibri" pitchFamily="34" charset="0"/>
              </a:rPr>
              <a:t>La classe matrice</a:t>
            </a:r>
            <a:r>
              <a:rPr lang="it-IT" sz="2400" dirty="0" smtClean="0">
                <a:latin typeface="Calibri" pitchFamily="34" charset="0"/>
              </a:rPr>
              <a:t>: l’insieme degli oggetti matrice;</a:t>
            </a:r>
          </a:p>
          <a:p>
            <a:pPr marL="0" indent="0" algn="just" eaLnBrk="1" hangingPunct="1">
              <a:buFont typeface="Wingdings" pitchFamily="2" charset="2"/>
              <a:buNone/>
              <a:defRPr/>
            </a:pPr>
            <a:r>
              <a:rPr lang="it-IT" sz="2400" dirty="0" smtClean="0">
                <a:solidFill>
                  <a:srgbClr val="FFFF00"/>
                </a:solidFill>
                <a:latin typeface="Calibri" pitchFamily="34" charset="0"/>
              </a:rPr>
              <a:t>La classe moneta</a:t>
            </a:r>
            <a:r>
              <a:rPr lang="it-IT" sz="2400" dirty="0" smtClean="0">
                <a:latin typeface="Calibri" pitchFamily="34" charset="0"/>
              </a:rPr>
              <a:t>: l’insieme degli oggetti moneta.</a:t>
            </a:r>
          </a:p>
          <a:p>
            <a:pPr marL="0" indent="0" algn="just" eaLnBrk="1" hangingPunct="1">
              <a:buFont typeface="Wingdings" pitchFamily="2" charset="2"/>
              <a:buNone/>
              <a:defRPr/>
            </a:pPr>
            <a:endParaRPr lang="it-IT" sz="2400" dirty="0" smtClean="0">
              <a:latin typeface="Calibri" pitchFamily="34" charset="0"/>
            </a:endParaRPr>
          </a:p>
          <a:p>
            <a:pPr marL="0" indent="0" algn="just" eaLnBrk="1" hangingPunct="1">
              <a:buFont typeface="Wingdings" pitchFamily="2" charset="2"/>
              <a:buNone/>
              <a:defRPr/>
            </a:pPr>
            <a:r>
              <a:rPr lang="it-IT" sz="2400" dirty="0" smtClean="0">
                <a:latin typeface="Calibri" pitchFamily="34" charset="0"/>
              </a:rPr>
              <a:t>Il concetto di classe è una estensione del concetto di </a:t>
            </a:r>
            <a:r>
              <a:rPr lang="it-IT" sz="2400" i="1" dirty="0" smtClean="0">
                <a:solidFill>
                  <a:srgbClr val="FFFF00"/>
                </a:solidFill>
                <a:latin typeface="Calibri" pitchFamily="34" charset="0"/>
              </a:rPr>
              <a:t>tipo</a:t>
            </a:r>
            <a:r>
              <a:rPr lang="it-IT" sz="2400" dirty="0" smtClean="0">
                <a:latin typeface="Calibri" pitchFamily="34" charset="0"/>
              </a:rPr>
              <a:t> dei linguaggi imperativi.</a:t>
            </a:r>
          </a:p>
        </p:txBody>
      </p:sp>
      <p:sp>
        <p:nvSpPr>
          <p:cNvPr id="6" name="Rectangle 9"/>
          <p:cNvSpPr>
            <a:spLocks noGrp="1" noChangeArrowheads="1"/>
          </p:cNvSpPr>
          <p:nvPr>
            <p:ph type="title"/>
          </p:nvPr>
        </p:nvSpPr>
        <p:spPr>
          <a:xfrm>
            <a:off x="683568" y="29961"/>
            <a:ext cx="7772400" cy="1200329"/>
          </a:xfrm>
        </p:spPr>
        <p:txBody>
          <a:bodyPr/>
          <a:lstStyle/>
          <a:p>
            <a:pPr algn="l" eaLnBrk="1" hangingPunct="1">
              <a:defRPr/>
            </a:pP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r>
              <a:rPr lang="it-IT" sz="4000" dirty="0" smtClean="0"/>
              <a:t>Concetto di classe in Java</a:t>
            </a:r>
            <a:endParaRPr lang="it-IT" sz="4000" dirty="0"/>
          </a:p>
        </p:txBody>
      </p:sp>
      <p:sp>
        <p:nvSpPr>
          <p:cNvPr id="7" name="Segnaposto numero diapositiva 6"/>
          <p:cNvSpPr>
            <a:spLocks noGrp="1"/>
          </p:cNvSpPr>
          <p:nvPr>
            <p:ph type="sldNum" sz="quarter" idx="12"/>
          </p:nvPr>
        </p:nvSpPr>
        <p:spPr/>
        <p:txBody>
          <a:bodyPr/>
          <a:lstStyle/>
          <a:p>
            <a:fld id="{3D3715C8-5D00-4236-8A20-13EE6632DA56}" type="slidenum">
              <a:rPr lang="it-IT" smtClean="0"/>
              <a:pPr/>
              <a:t>3</a:t>
            </a:fld>
            <a:endParaRPr lang="it-IT" dirty="0"/>
          </a:p>
        </p:txBody>
      </p:sp>
      <p:sp>
        <p:nvSpPr>
          <p:cNvPr id="8" name="Segnaposto piè di pagina 7"/>
          <p:cNvSpPr>
            <a:spLocks noGrp="1"/>
          </p:cNvSpPr>
          <p:nvPr>
            <p:ph type="ftr" sz="quarter" idx="11"/>
          </p:nvPr>
        </p:nvSpPr>
        <p:spPr/>
        <p:txBody>
          <a:bodyPr/>
          <a:lstStyle/>
          <a:p>
            <a:r>
              <a:rPr lang="it-IT" dirty="0" smtClean="0"/>
              <a:t> </a:t>
            </a:r>
            <a:endParaRPr lang="it-IT" dirty="0"/>
          </a:p>
        </p:txBody>
      </p:sp>
      <p:sp>
        <p:nvSpPr>
          <p:cNvPr id="10" name="Segnaposto piè di pagina 7"/>
          <p:cNvSpPr txBox="1">
            <a:spLocks/>
          </p:cNvSpPr>
          <p:nvPr/>
        </p:nvSpPr>
        <p:spPr bwMode="auto">
          <a:xfrm>
            <a:off x="1979712" y="6309320"/>
            <a:ext cx="5544616" cy="4278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400" b="0" i="0" u="none" strike="noStrike" kern="1200" cap="none" spc="0" normalizeH="0" baseline="0" noProof="0" dirty="0" smtClean="0">
                <a:ln>
                  <a:noFill/>
                </a:ln>
                <a:solidFill>
                  <a:schemeClr val="tx1"/>
                </a:solidFill>
                <a:effectLst/>
                <a:uLnTx/>
                <a:uFillTx/>
                <a:latin typeface="+mn-lt"/>
                <a:ea typeface="+mn-ea"/>
                <a:cs typeface="+mn-cs"/>
              </a:rPr>
              <a:t>Prof. Rocco Giorgio Ciurleo - ITIS "M. M. Milano" Polistena</a:t>
            </a:r>
            <a:endParaRPr kumimoji="0" lang="it-IT"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1" name="Immagine 10"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07450"/>
            <a:ext cx="7772400" cy="707886"/>
          </a:xfrm>
        </p:spPr>
        <p:txBody>
          <a:bodyPr/>
          <a:lstStyle/>
          <a:p>
            <a:pPr algn="l"/>
            <a:r>
              <a:rPr lang="it-IT" sz="4000" b="1" dirty="0" smtClean="0"/>
              <a:t>O</a:t>
            </a:r>
            <a:endParaRPr lang="it-IT" sz="4000" b="1"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30</a:t>
            </a:fld>
            <a:endParaRPr lang="it-IT"/>
          </a:p>
        </p:txBody>
      </p:sp>
      <p:sp>
        <p:nvSpPr>
          <p:cNvPr id="6"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sp>
        <p:nvSpPr>
          <p:cNvPr id="7" name="Text Box 3"/>
          <p:cNvSpPr txBox="1">
            <a:spLocks noGrp="1" noChangeArrowheads="1"/>
          </p:cNvSpPr>
          <p:nvPr>
            <p:ph idx="1"/>
          </p:nvPr>
        </p:nvSpPr>
        <p:spPr bwMode="auto">
          <a:xfrm>
            <a:off x="539552" y="1341439"/>
            <a:ext cx="8064896" cy="400110"/>
          </a:xfrm>
          <a:prstGeom prst="rect">
            <a:avLst/>
          </a:prstGeom>
          <a:noFill/>
          <a:ln w="12700">
            <a:noFill/>
            <a:miter lim="800000"/>
            <a:headEnd type="none" w="sm" len="sm"/>
            <a:tailEnd type="none" w="sm" len="sm"/>
          </a:ln>
          <a:effectLst/>
        </p:spPr>
        <p:txBody>
          <a:bodyPr wrap="square">
            <a:spAutoFit/>
          </a:bodyPr>
          <a:lstStyle/>
          <a:p>
            <a:pPr marL="0" indent="0" algn="just">
              <a:buNone/>
            </a:pPr>
            <a:r>
              <a:rPr lang="it-IT" sz="2000" dirty="0" smtClean="0"/>
              <a:t>:</a:t>
            </a:r>
            <a:endParaRPr lang="it-IT" sz="2000"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95536" y="1340768"/>
            <a:ext cx="8280920" cy="4824536"/>
          </a:xfrm>
        </p:spPr>
        <p:txBody>
          <a:bodyPr/>
          <a:lstStyle/>
          <a:p>
            <a:pPr marL="0" indent="0" algn="just" eaLnBrk="1" hangingPunct="1">
              <a:buNone/>
              <a:defRPr/>
            </a:pPr>
            <a:r>
              <a:rPr lang="it-IT" sz="2400" dirty="0" smtClean="0">
                <a:solidFill>
                  <a:srgbClr val="00FF00"/>
                </a:solidFill>
                <a:latin typeface="Calibri" pitchFamily="34" charset="0"/>
              </a:rPr>
              <a:t> Oggetti </a:t>
            </a:r>
          </a:p>
          <a:p>
            <a:pPr marL="0" indent="0" algn="just" eaLnBrk="1" hangingPunct="1">
              <a:buNone/>
              <a:defRPr/>
            </a:pPr>
            <a:r>
              <a:rPr lang="it-IT" sz="2400" dirty="0" smtClean="0">
                <a:latin typeface="Calibri" pitchFamily="34" charset="0"/>
              </a:rPr>
              <a:t>Elementi di una classe con uguali caratteristiche e sui quali possono operare i</a:t>
            </a:r>
          </a:p>
          <a:p>
            <a:pPr marL="0" indent="0" algn="just" eaLnBrk="1" hangingPunct="1">
              <a:buNone/>
              <a:defRPr/>
            </a:pPr>
            <a:r>
              <a:rPr lang="it-IT" sz="2400" dirty="0" smtClean="0">
                <a:solidFill>
                  <a:srgbClr val="00FF00"/>
                </a:solidFill>
                <a:latin typeface="Calibri" pitchFamily="34" charset="0"/>
              </a:rPr>
              <a:t>Metodi</a:t>
            </a:r>
          </a:p>
          <a:p>
            <a:pPr marL="0" indent="0" algn="just" eaLnBrk="1" hangingPunct="1">
              <a:buNone/>
              <a:defRPr/>
            </a:pPr>
            <a:r>
              <a:rPr lang="it-IT" sz="2400" dirty="0" smtClean="0">
                <a:latin typeface="Calibri" pitchFamily="34" charset="0"/>
              </a:rPr>
              <a:t>Definiti per la classe a cui loro appartengono</a:t>
            </a:r>
          </a:p>
          <a:p>
            <a:pPr marL="0" indent="0" algn="just" eaLnBrk="1" hangingPunct="1">
              <a:buNone/>
              <a:defRPr/>
            </a:pPr>
            <a:r>
              <a:rPr lang="it-IT" sz="2400" dirty="0" smtClean="0">
                <a:latin typeface="Calibri" pitchFamily="34" charset="0"/>
              </a:rPr>
              <a:t>Ad esempio: </a:t>
            </a:r>
            <a:r>
              <a:rPr lang="it-IT" sz="2400" dirty="0" smtClean="0">
                <a:solidFill>
                  <a:srgbClr val="FF0000"/>
                </a:solidFill>
                <a:latin typeface="Calibri" pitchFamily="34" charset="0"/>
              </a:rPr>
              <a:t>oggetto SEMAFORO</a:t>
            </a:r>
          </a:p>
          <a:p>
            <a:pPr marL="0" indent="0" algn="just" eaLnBrk="1" hangingPunct="1">
              <a:buFont typeface="Wingdings" pitchFamily="2" charset="2"/>
              <a:buNone/>
              <a:defRPr/>
            </a:pPr>
            <a:endParaRPr lang="it-IT" sz="2400" dirty="0" smtClean="0">
              <a:latin typeface="Calibri" pitchFamily="34" charset="0"/>
            </a:endParaRPr>
          </a:p>
          <a:p>
            <a:pPr marL="0" indent="0" algn="just" eaLnBrk="1" hangingPunct="1">
              <a:buFont typeface="Wingdings" pitchFamily="2" charset="2"/>
              <a:buNone/>
              <a:defRPr/>
            </a:pPr>
            <a:endParaRPr lang="it-IT" sz="2400" dirty="0" smtClean="0">
              <a:latin typeface="Calibri" pitchFamily="34" charset="0"/>
            </a:endParaRPr>
          </a:p>
        </p:txBody>
      </p:sp>
      <p:sp>
        <p:nvSpPr>
          <p:cNvPr id="6" name="Rectangle 9"/>
          <p:cNvSpPr>
            <a:spLocks noGrp="1" noChangeArrowheads="1"/>
          </p:cNvSpPr>
          <p:nvPr>
            <p:ph type="title"/>
          </p:nvPr>
        </p:nvSpPr>
        <p:spPr>
          <a:xfrm>
            <a:off x="683568" y="29961"/>
            <a:ext cx="7772400" cy="1200329"/>
          </a:xfrm>
        </p:spPr>
        <p:txBody>
          <a:bodyPr/>
          <a:lstStyle/>
          <a:p>
            <a:pPr algn="l" eaLnBrk="1" hangingPunct="1">
              <a:defRPr/>
            </a:pP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r>
              <a:rPr lang="it-IT" sz="4000" dirty="0" smtClean="0"/>
              <a:t>Oggetti e metodi in Java</a:t>
            </a:r>
            <a:endParaRPr lang="it-IT" sz="4000" dirty="0"/>
          </a:p>
        </p:txBody>
      </p:sp>
      <p:sp>
        <p:nvSpPr>
          <p:cNvPr id="7" name="Segnaposto numero diapositiva 6"/>
          <p:cNvSpPr>
            <a:spLocks noGrp="1"/>
          </p:cNvSpPr>
          <p:nvPr>
            <p:ph type="sldNum" sz="quarter" idx="12"/>
          </p:nvPr>
        </p:nvSpPr>
        <p:spPr/>
        <p:txBody>
          <a:bodyPr/>
          <a:lstStyle/>
          <a:p>
            <a:fld id="{3D3715C8-5D00-4236-8A20-13EE6632DA56}" type="slidenum">
              <a:rPr lang="it-IT" smtClean="0"/>
              <a:pPr/>
              <a:t>4</a:t>
            </a:fld>
            <a:endParaRPr lang="it-IT"/>
          </a:p>
        </p:txBody>
      </p:sp>
      <p:sp>
        <p:nvSpPr>
          <p:cNvPr id="11"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12" name="Immagine 11" descr="java_p.gif"/>
          <p:cNvPicPr>
            <a:picLocks noChangeAspect="1"/>
          </p:cNvPicPr>
          <p:nvPr/>
        </p:nvPicPr>
        <p:blipFill>
          <a:blip r:embed="rId2" cstate="print"/>
          <a:stretch>
            <a:fillRect/>
          </a:stretch>
        </p:blipFill>
        <p:spPr>
          <a:xfrm>
            <a:off x="8219095" y="18470"/>
            <a:ext cx="914722" cy="562906"/>
          </a:xfrm>
          <a:prstGeom prst="rect">
            <a:avLst/>
          </a:prstGeom>
        </p:spPr>
      </p:pic>
      <p:graphicFrame>
        <p:nvGraphicFramePr>
          <p:cNvPr id="9" name="Tabella 8"/>
          <p:cNvGraphicFramePr>
            <a:graphicFrameLocks noGrp="1"/>
          </p:cNvGraphicFramePr>
          <p:nvPr/>
        </p:nvGraphicFramePr>
        <p:xfrm>
          <a:off x="1043608" y="4221088"/>
          <a:ext cx="7200800" cy="1737360"/>
        </p:xfrm>
        <a:graphic>
          <a:graphicData uri="http://schemas.openxmlformats.org/drawingml/2006/table">
            <a:tbl>
              <a:tblPr firstRow="1" bandRow="1">
                <a:tableStyleId>{21E4AEA4-8DFA-4A89-87EB-49C32662AFE0}</a:tableStyleId>
              </a:tblPr>
              <a:tblGrid>
                <a:gridCol w="2571714">
                  <a:extLst>
                    <a:ext uri="{9D8B030D-6E8A-4147-A177-3AD203B41FA5}">
                      <a16:colId xmlns:a16="http://schemas.microsoft.com/office/drawing/2014/main" val="20000"/>
                    </a:ext>
                  </a:extLst>
                </a:gridCol>
                <a:gridCol w="239683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370840">
                <a:tc>
                  <a:txBody>
                    <a:bodyPr/>
                    <a:lstStyle/>
                    <a:p>
                      <a:pPr algn="l"/>
                      <a:r>
                        <a:rPr lang="it-IT" u="sng" dirty="0" smtClean="0">
                          <a:solidFill>
                            <a:srgbClr val="FF0000"/>
                          </a:solidFill>
                        </a:rPr>
                        <a:t>Dati</a:t>
                      </a:r>
                    </a:p>
                    <a:p>
                      <a:pPr algn="l">
                        <a:buFontTx/>
                        <a:buChar char="-"/>
                      </a:pPr>
                      <a:r>
                        <a:rPr lang="it-IT" dirty="0" smtClean="0"/>
                        <a:t>Colori</a:t>
                      </a:r>
                    </a:p>
                    <a:p>
                      <a:pPr algn="l">
                        <a:buFontTx/>
                        <a:buChar char="-"/>
                      </a:pPr>
                      <a:r>
                        <a:rPr lang="it-IT" dirty="0" smtClean="0"/>
                        <a:t> Peso</a:t>
                      </a:r>
                    </a:p>
                    <a:p>
                      <a:pPr algn="l">
                        <a:buFontTx/>
                        <a:buChar char="-"/>
                      </a:pPr>
                      <a:r>
                        <a:rPr lang="it-IT" dirty="0" smtClean="0"/>
                        <a:t>Tecnologia</a:t>
                      </a:r>
                    </a:p>
                    <a:p>
                      <a:pPr algn="l">
                        <a:buFontTx/>
                        <a:buChar char="-"/>
                      </a:pPr>
                      <a:r>
                        <a:rPr lang="it-IT" dirty="0" smtClean="0"/>
                        <a:t>….</a:t>
                      </a:r>
                      <a:endParaRPr lang="it-IT" dirty="0">
                        <a:solidFill>
                          <a:srgbClr val="C00000"/>
                        </a:solidFill>
                      </a:endParaRPr>
                    </a:p>
                  </a:txBody>
                  <a:tcPr/>
                </a:tc>
                <a:tc>
                  <a:txBody>
                    <a:bodyPr/>
                    <a:lstStyle/>
                    <a:p>
                      <a:pPr algn="l"/>
                      <a:r>
                        <a:rPr lang="it-IT" u="sng" dirty="0" smtClean="0">
                          <a:solidFill>
                            <a:srgbClr val="FF0000"/>
                          </a:solidFill>
                        </a:rPr>
                        <a:t>Funzioni (Metodi)</a:t>
                      </a:r>
                    </a:p>
                    <a:p>
                      <a:pPr algn="l"/>
                      <a:r>
                        <a:rPr lang="it-IT" dirty="0" smtClean="0"/>
                        <a:t>-Accendi</a:t>
                      </a:r>
                    </a:p>
                    <a:p>
                      <a:pPr algn="l">
                        <a:buFontTx/>
                        <a:buChar char="-"/>
                      </a:pPr>
                      <a:r>
                        <a:rPr lang="it-IT" dirty="0" smtClean="0"/>
                        <a:t>Spegni</a:t>
                      </a:r>
                    </a:p>
                    <a:p>
                      <a:pPr algn="l">
                        <a:buFontTx/>
                        <a:buChar char="-"/>
                      </a:pPr>
                      <a:r>
                        <a:rPr lang="it-IT" dirty="0" smtClean="0"/>
                        <a:t>Diventa</a:t>
                      </a:r>
                      <a:r>
                        <a:rPr lang="it-IT" baseline="0" dirty="0" smtClean="0"/>
                        <a:t> rosso</a:t>
                      </a:r>
                    </a:p>
                    <a:p>
                      <a:pPr algn="l">
                        <a:buFontTx/>
                        <a:buChar char="-"/>
                      </a:pPr>
                      <a:r>
                        <a:rPr lang="it-IT" baseline="0" dirty="0" smtClean="0"/>
                        <a:t>…..</a:t>
                      </a:r>
                      <a:endParaRPr lang="it-IT" dirty="0" smtClean="0"/>
                    </a:p>
                    <a:p>
                      <a:pPr algn="l">
                        <a:buFontTx/>
                        <a:buChar char="-"/>
                      </a:pPr>
                      <a:endParaRPr lang="it-IT" dirty="0">
                        <a:solidFill>
                          <a:srgbClr val="C00000"/>
                        </a:solidFill>
                      </a:endParaRPr>
                    </a:p>
                  </a:txBody>
                  <a:tcPr/>
                </a:tc>
                <a:tc>
                  <a:txBody>
                    <a:bodyPr/>
                    <a:lstStyle/>
                    <a:p>
                      <a:endParaRPr lang="it-IT" dirty="0">
                        <a:solidFill>
                          <a:schemeClr val="accent4">
                            <a:lumMod val="10000"/>
                          </a:schemeClr>
                        </a:solidFill>
                      </a:endParaRPr>
                    </a:p>
                  </a:txBody>
                  <a:tcPr/>
                </a:tc>
                <a:extLst>
                  <a:ext uri="{0D108BD9-81ED-4DB2-BD59-A6C34878D82A}">
                    <a16:rowId xmlns:a16="http://schemas.microsoft.com/office/drawing/2014/main" val="10000"/>
                  </a:ext>
                </a:extLst>
              </a:tr>
            </a:tbl>
          </a:graphicData>
        </a:graphic>
      </p:graphicFrame>
      <p:pic>
        <p:nvPicPr>
          <p:cNvPr id="2050" name="Picture 2"/>
          <p:cNvPicPr>
            <a:picLocks noChangeAspect="1" noChangeArrowheads="1"/>
          </p:cNvPicPr>
          <p:nvPr/>
        </p:nvPicPr>
        <p:blipFill>
          <a:blip r:embed="rId3" cstate="print"/>
          <a:srcRect/>
          <a:stretch>
            <a:fillRect/>
          </a:stretch>
        </p:blipFill>
        <p:spPr bwMode="auto">
          <a:xfrm>
            <a:off x="6804248" y="4437112"/>
            <a:ext cx="755902" cy="1316732"/>
          </a:xfrm>
          <a:prstGeom prst="rect">
            <a:avLst/>
          </a:prstGeom>
          <a:noFill/>
          <a:ln w="9525">
            <a:noFill/>
            <a:miter lim="800000"/>
            <a:headEnd/>
            <a:tailEnd/>
          </a:ln>
        </p:spPr>
      </p:pic>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67544" y="1268760"/>
            <a:ext cx="8208912" cy="4522440"/>
          </a:xfrm>
        </p:spPr>
        <p:txBody>
          <a:bodyPr/>
          <a:lstStyle/>
          <a:p>
            <a:pPr marL="0" indent="0" algn="just" eaLnBrk="1" hangingPunct="1">
              <a:buFont typeface="Wingdings" pitchFamily="2" charset="2"/>
              <a:buNone/>
              <a:defRPr/>
            </a:pPr>
            <a:r>
              <a:rPr lang="it-IT" sz="2800" dirty="0" smtClean="0">
                <a:effectLst>
                  <a:outerShdw blurRad="38100" dist="38100" dir="2700000" algn="tl">
                    <a:srgbClr val="000000">
                      <a:alpha val="43137"/>
                    </a:srgbClr>
                  </a:outerShdw>
                </a:effectLst>
                <a:latin typeface="Calibri" pitchFamily="34" charset="0"/>
              </a:rPr>
              <a:t>Un’altra caratteristica importante è la capacità di costruire applicazioni che sono portabili su differenti piattaforme.</a:t>
            </a:r>
          </a:p>
          <a:p>
            <a:pPr marL="0" indent="0" algn="just">
              <a:buNone/>
              <a:defRPr/>
            </a:pPr>
            <a:r>
              <a:rPr lang="it-IT" sz="2800" dirty="0" smtClean="0">
                <a:solidFill>
                  <a:srgbClr val="FFFF00"/>
                </a:solidFill>
                <a:effectLst>
                  <a:outerShdw blurRad="38100" dist="38100" dir="2700000" algn="tl">
                    <a:srgbClr val="000000">
                      <a:alpha val="43137"/>
                    </a:srgbClr>
                  </a:outerShdw>
                </a:effectLst>
                <a:latin typeface="Calibri" pitchFamily="34" charset="0"/>
              </a:rPr>
              <a:t>La portabilità è la capacità di un programma di essere eseguito su piattaforme diverse senza dover essere modificato e ricompilato.</a:t>
            </a:r>
          </a:p>
          <a:p>
            <a:pPr marL="0" indent="0" algn="just" eaLnBrk="1" hangingPunct="1">
              <a:buFont typeface="Wingdings" pitchFamily="2" charset="2"/>
              <a:buNone/>
              <a:defRPr/>
            </a:pPr>
            <a:r>
              <a:rPr lang="it-IT" sz="2800" dirty="0" smtClean="0">
                <a:effectLst>
                  <a:outerShdw blurRad="38100" dist="38100" dir="2700000" algn="tl">
                    <a:srgbClr val="000000">
                      <a:alpha val="43137"/>
                    </a:srgbClr>
                  </a:outerShdw>
                </a:effectLst>
                <a:latin typeface="Calibri" pitchFamily="34" charset="0"/>
              </a:rPr>
              <a:t>Un’applicazione java, una volta scritta e compilata, non ha bisogno di subire le operazioni di </a:t>
            </a:r>
            <a:r>
              <a:rPr lang="it-IT" sz="2800" dirty="0" err="1" smtClean="0">
                <a:effectLst>
                  <a:outerShdw blurRad="38100" dist="38100" dir="2700000" algn="tl">
                    <a:srgbClr val="000000">
                      <a:alpha val="43137"/>
                    </a:srgbClr>
                  </a:outerShdw>
                </a:effectLst>
                <a:latin typeface="Calibri" pitchFamily="34" charset="0"/>
              </a:rPr>
              <a:t>porting</a:t>
            </a:r>
            <a:r>
              <a:rPr lang="it-IT" sz="2800" dirty="0" smtClean="0">
                <a:effectLst>
                  <a:outerShdw blurRad="38100" dist="38100" dir="2700000" algn="tl">
                    <a:srgbClr val="000000">
                      <a:alpha val="43137"/>
                    </a:srgbClr>
                  </a:outerShdw>
                </a:effectLst>
                <a:latin typeface="Calibri" pitchFamily="34" charset="0"/>
              </a:rPr>
              <a:t>. Tale applicazione può essere eseguita senza modifiche su diversi sistemi operativi ed elaboratori con architetture hardware diverse.</a:t>
            </a:r>
            <a:endParaRPr lang="it-IT" sz="2800" dirty="0">
              <a:effectLst>
                <a:outerShdw blurRad="38100" dist="38100" dir="2700000" algn="tl">
                  <a:srgbClr val="000000">
                    <a:alpha val="43137"/>
                  </a:srgbClr>
                </a:outerShdw>
              </a:effectLst>
              <a:latin typeface="Calibri" pitchFamily="34" charset="0"/>
            </a:endParaRPr>
          </a:p>
        </p:txBody>
      </p:sp>
      <p:sp>
        <p:nvSpPr>
          <p:cNvPr id="6" name="Rectangle 9"/>
          <p:cNvSpPr>
            <a:spLocks noGrp="1" noChangeArrowheads="1"/>
          </p:cNvSpPr>
          <p:nvPr>
            <p:ph type="title"/>
          </p:nvPr>
        </p:nvSpPr>
        <p:spPr>
          <a:xfrm>
            <a:off x="683568" y="-25351"/>
            <a:ext cx="7772400" cy="1294111"/>
          </a:xfrm>
        </p:spPr>
        <p:txBody>
          <a:bodyPr/>
          <a:lstStyle/>
          <a:p>
            <a:pPr algn="l" eaLnBrk="1" hangingPunct="1">
              <a:defRPr/>
            </a:pP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r>
              <a:rPr lang="it-IT" dirty="0"/>
              <a:t>Portabilità</a:t>
            </a:r>
          </a:p>
        </p:txBody>
      </p:sp>
      <p:sp>
        <p:nvSpPr>
          <p:cNvPr id="7" name="Segnaposto numero diapositiva 6"/>
          <p:cNvSpPr>
            <a:spLocks noGrp="1"/>
          </p:cNvSpPr>
          <p:nvPr>
            <p:ph type="sldNum" sz="quarter" idx="12"/>
          </p:nvPr>
        </p:nvSpPr>
        <p:spPr/>
        <p:txBody>
          <a:bodyPr/>
          <a:lstStyle/>
          <a:p>
            <a:fld id="{3D3715C8-5D00-4236-8A20-13EE6632DA56}" type="slidenum">
              <a:rPr lang="it-IT" smtClean="0"/>
              <a:pPr/>
              <a:t>5</a:t>
            </a:fld>
            <a:endParaRPr lang="it-IT"/>
          </a:p>
        </p:txBody>
      </p:sp>
      <p:sp>
        <p:nvSpPr>
          <p:cNvPr id="10"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67544" y="1268760"/>
            <a:ext cx="8208912" cy="4522440"/>
          </a:xfrm>
        </p:spPr>
        <p:txBody>
          <a:bodyPr/>
          <a:lstStyle/>
          <a:p>
            <a:pPr marL="0" indent="0" algn="just" eaLnBrk="1" hangingPunct="1">
              <a:buFont typeface="Wingdings" pitchFamily="2" charset="2"/>
              <a:buNone/>
              <a:defRPr/>
            </a:pPr>
            <a:r>
              <a:rPr lang="it-IT" sz="2400" dirty="0" smtClean="0">
                <a:latin typeface="Calibri" pitchFamily="34" charset="0"/>
              </a:rPr>
              <a:t>Quando si compila il codice sorgente scritto in Java, il compilatore genera il codice compilato, chiamato </a:t>
            </a:r>
            <a:r>
              <a:rPr lang="it-IT" sz="2400" i="1" dirty="0" err="1" smtClean="0">
                <a:solidFill>
                  <a:srgbClr val="FFFF00"/>
                </a:solidFill>
                <a:effectLst>
                  <a:outerShdw blurRad="38100" dist="38100" dir="2700000" algn="tl">
                    <a:srgbClr val="000000">
                      <a:alpha val="43137"/>
                    </a:srgbClr>
                  </a:outerShdw>
                </a:effectLst>
                <a:latin typeface="Calibri" pitchFamily="34" charset="0"/>
              </a:rPr>
              <a:t>bytecode</a:t>
            </a:r>
            <a:r>
              <a:rPr lang="it-IT" sz="2400" i="1" dirty="0" smtClean="0">
                <a:solidFill>
                  <a:srgbClr val="FFFF00"/>
                </a:solidFill>
                <a:effectLst>
                  <a:outerShdw blurRad="38100" dist="38100" dir="2700000" algn="tl">
                    <a:srgbClr val="000000">
                      <a:alpha val="43137"/>
                    </a:srgbClr>
                  </a:outerShdw>
                </a:effectLst>
                <a:latin typeface="Calibri" pitchFamily="34" charset="0"/>
              </a:rPr>
              <a:t>.</a:t>
            </a:r>
            <a:r>
              <a:rPr lang="it-IT" sz="2400" dirty="0" smtClean="0">
                <a:latin typeface="Calibri" pitchFamily="34" charset="0"/>
              </a:rPr>
              <a:t> Questo è un formato intermedio indipendente dall’architettura ed è usato per trasportare il codice in modo efficiente tra varie piattaforme hardware e software.</a:t>
            </a:r>
          </a:p>
          <a:p>
            <a:pPr marL="0" indent="0" algn="just" eaLnBrk="1" hangingPunct="1">
              <a:buFont typeface="Wingdings" pitchFamily="2" charset="2"/>
              <a:buNone/>
              <a:defRPr/>
            </a:pPr>
            <a:r>
              <a:rPr lang="it-IT" sz="2400" dirty="0" smtClean="0">
                <a:latin typeface="Calibri" pitchFamily="34" charset="0"/>
              </a:rPr>
              <a:t>Questo codice non può essere eseguito da una macchina reale. E’ un codice generato per una macchina astratta, </a:t>
            </a:r>
            <a:r>
              <a:rPr lang="it-IT" sz="2400" dirty="0" smtClean="0">
                <a:solidFill>
                  <a:srgbClr val="FFFF00"/>
                </a:solidFill>
                <a:effectLst>
                  <a:outerShdw blurRad="38100" dist="38100" dir="2700000" algn="tl">
                    <a:srgbClr val="000000">
                      <a:alpha val="43137"/>
                    </a:srgbClr>
                  </a:outerShdw>
                </a:effectLst>
                <a:latin typeface="Calibri" pitchFamily="34" charset="0"/>
              </a:rPr>
              <a:t>detta Java </a:t>
            </a:r>
            <a:r>
              <a:rPr lang="it-IT" sz="2400" dirty="0" err="1" smtClean="0">
                <a:solidFill>
                  <a:srgbClr val="FFFF00"/>
                </a:solidFill>
                <a:effectLst>
                  <a:outerShdw blurRad="38100" dist="38100" dir="2700000" algn="tl">
                    <a:srgbClr val="000000">
                      <a:alpha val="43137"/>
                    </a:srgbClr>
                  </a:outerShdw>
                </a:effectLst>
                <a:latin typeface="Calibri" pitchFamily="34" charset="0"/>
              </a:rPr>
              <a:t>Virtual</a:t>
            </a:r>
            <a:r>
              <a:rPr lang="it-IT" sz="2400" dirty="0" smtClean="0">
                <a:solidFill>
                  <a:srgbClr val="FFFF00"/>
                </a:solidFill>
                <a:effectLst>
                  <a:outerShdw blurRad="38100" dist="38100" dir="2700000" algn="tl">
                    <a:srgbClr val="000000">
                      <a:alpha val="43137"/>
                    </a:srgbClr>
                  </a:outerShdw>
                </a:effectLst>
                <a:latin typeface="Calibri" pitchFamily="34" charset="0"/>
              </a:rPr>
              <a:t> </a:t>
            </a:r>
            <a:r>
              <a:rPr lang="it-IT" sz="2400" dirty="0" err="1" smtClean="0">
                <a:solidFill>
                  <a:srgbClr val="FFFF00"/>
                </a:solidFill>
                <a:effectLst>
                  <a:outerShdw blurRad="38100" dist="38100" dir="2700000" algn="tl">
                    <a:srgbClr val="000000">
                      <a:alpha val="43137"/>
                    </a:srgbClr>
                  </a:outerShdw>
                </a:effectLst>
                <a:latin typeface="Calibri" pitchFamily="34" charset="0"/>
              </a:rPr>
              <a:t>Machine</a:t>
            </a:r>
            <a:r>
              <a:rPr lang="it-IT" sz="2400" dirty="0" smtClean="0">
                <a:solidFill>
                  <a:srgbClr val="FFFF00"/>
                </a:solidFill>
                <a:effectLst>
                  <a:outerShdw blurRad="38100" dist="38100" dir="2700000" algn="tl">
                    <a:srgbClr val="000000">
                      <a:alpha val="43137"/>
                    </a:srgbClr>
                  </a:outerShdw>
                </a:effectLst>
                <a:latin typeface="Calibri" pitchFamily="34" charset="0"/>
              </a:rPr>
              <a:t> (JVM).</a:t>
            </a:r>
          </a:p>
          <a:p>
            <a:pPr marL="0" indent="0" algn="just" eaLnBrk="1" hangingPunct="1">
              <a:buFont typeface="Wingdings" pitchFamily="2" charset="2"/>
              <a:buNone/>
              <a:defRPr/>
            </a:pPr>
            <a:r>
              <a:rPr lang="it-IT" sz="2400" dirty="0" smtClean="0">
                <a:latin typeface="Calibri" pitchFamily="34" charset="0"/>
              </a:rPr>
              <a:t>Per questi motivi si può dire che Java è un linguaggio interpretato, anche se la produzione del </a:t>
            </a:r>
            <a:r>
              <a:rPr lang="it-IT" sz="2400" dirty="0" err="1" smtClean="0">
                <a:latin typeface="Calibri" pitchFamily="34" charset="0"/>
              </a:rPr>
              <a:t>bytecode</a:t>
            </a:r>
            <a:r>
              <a:rPr lang="it-IT" sz="2400" dirty="0" smtClean="0">
                <a:latin typeface="Calibri" pitchFamily="34" charset="0"/>
              </a:rPr>
              <a:t> è effettuata con un’operazione di compilazione.</a:t>
            </a:r>
            <a:endParaRPr lang="it-IT" sz="2400" dirty="0">
              <a:latin typeface="Calibri" pitchFamily="34" charset="0"/>
            </a:endParaRPr>
          </a:p>
        </p:txBody>
      </p:sp>
      <p:sp>
        <p:nvSpPr>
          <p:cNvPr id="6" name="Rectangle 9"/>
          <p:cNvSpPr>
            <a:spLocks noGrp="1" noChangeArrowheads="1"/>
          </p:cNvSpPr>
          <p:nvPr>
            <p:ph type="title"/>
          </p:nvPr>
        </p:nvSpPr>
        <p:spPr>
          <a:xfrm>
            <a:off x="683568" y="-140577"/>
            <a:ext cx="7772400" cy="1261884"/>
          </a:xfrm>
        </p:spPr>
        <p:txBody>
          <a:bodyPr/>
          <a:lstStyle/>
          <a:p>
            <a:pPr algn="l" eaLnBrk="1" hangingPunct="1">
              <a:defRPr/>
            </a:pPr>
            <a:r>
              <a:rPr lang="it-IT" sz="3200" dirty="0" smtClean="0">
                <a:solidFill>
                  <a:srgbClr val="FFFF66"/>
                </a:solidFill>
                <a:effectLst>
                  <a:outerShdw blurRad="38100" dist="38100" dir="2700000" algn="tl">
                    <a:srgbClr val="C0C0C0"/>
                  </a:outerShdw>
                </a:effectLst>
                <a:latin typeface="Calibri" pitchFamily="34" charset="0"/>
              </a:rPr>
              <a:t/>
            </a:r>
            <a:br>
              <a:rPr lang="it-IT" sz="3200" dirty="0" smtClean="0">
                <a:solidFill>
                  <a:srgbClr val="FFFF66"/>
                </a:solidFill>
                <a:effectLst>
                  <a:outerShdw blurRad="38100" dist="38100" dir="2700000" algn="tl">
                    <a:srgbClr val="C0C0C0"/>
                  </a:outerShdw>
                </a:effectLst>
                <a:latin typeface="Calibri" pitchFamily="34" charset="0"/>
              </a:rPr>
            </a:br>
            <a:r>
              <a:rPr lang="it-IT" dirty="0"/>
              <a:t>Portabilità /2</a:t>
            </a:r>
          </a:p>
        </p:txBody>
      </p:sp>
      <p:sp>
        <p:nvSpPr>
          <p:cNvPr id="7" name="Segnaposto numero diapositiva 6"/>
          <p:cNvSpPr>
            <a:spLocks noGrp="1"/>
          </p:cNvSpPr>
          <p:nvPr>
            <p:ph type="sldNum" sz="quarter" idx="12"/>
          </p:nvPr>
        </p:nvSpPr>
        <p:spPr/>
        <p:txBody>
          <a:bodyPr/>
          <a:lstStyle/>
          <a:p>
            <a:fld id="{3D3715C8-5D00-4236-8A20-13EE6632DA56}" type="slidenum">
              <a:rPr lang="it-IT" smtClean="0"/>
              <a:pPr/>
              <a:t>6</a:t>
            </a:fld>
            <a:endParaRPr lang="it-IT"/>
          </a:p>
        </p:txBody>
      </p:sp>
      <p:sp>
        <p:nvSpPr>
          <p:cNvPr id="10"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67544" y="1268760"/>
            <a:ext cx="8208912" cy="4522440"/>
          </a:xfrm>
        </p:spPr>
        <p:txBody>
          <a:bodyPr/>
          <a:lstStyle/>
          <a:p>
            <a:pPr marL="0" indent="0" algn="just" eaLnBrk="1" hangingPunct="1">
              <a:buFont typeface="Wingdings" pitchFamily="2" charset="2"/>
              <a:buNone/>
              <a:defRPr/>
            </a:pPr>
            <a:r>
              <a:rPr lang="it-IT" sz="2800" dirty="0" smtClean="0">
                <a:effectLst>
                  <a:outerShdw blurRad="38100" dist="38100" dir="2700000" algn="tl">
                    <a:srgbClr val="000000">
                      <a:alpha val="43137"/>
                    </a:srgbClr>
                  </a:outerShdw>
                </a:effectLst>
                <a:latin typeface="Calibri" pitchFamily="34" charset="0"/>
              </a:rPr>
              <a:t>Esistono numerosi strumenti e ambienti di sviluppo per il linguaggio Java: il più famoso è </a:t>
            </a:r>
            <a:r>
              <a:rPr lang="it-IT" sz="2800" b="1" dirty="0" smtClean="0">
                <a:solidFill>
                  <a:srgbClr val="FFFF00"/>
                </a:solidFill>
                <a:effectLst>
                  <a:outerShdw blurRad="38100" dist="38100" dir="2700000" algn="tl">
                    <a:srgbClr val="000000">
                      <a:alpha val="43137"/>
                    </a:srgbClr>
                  </a:outerShdw>
                </a:effectLst>
                <a:latin typeface="Calibri" pitchFamily="34" charset="0"/>
              </a:rPr>
              <a:t>JDK (</a:t>
            </a:r>
            <a:r>
              <a:rPr lang="it-IT" sz="2800" b="1" i="1" dirty="0" smtClean="0">
                <a:solidFill>
                  <a:srgbClr val="FFFF00"/>
                </a:solidFill>
                <a:latin typeface="Calibri" pitchFamily="34" charset="0"/>
              </a:rPr>
              <a:t>Java </a:t>
            </a:r>
            <a:r>
              <a:rPr lang="it-IT" sz="2800" b="1" i="1" dirty="0" err="1" smtClean="0">
                <a:solidFill>
                  <a:srgbClr val="FFFF00"/>
                </a:solidFill>
                <a:latin typeface="Calibri" pitchFamily="34" charset="0"/>
              </a:rPr>
              <a:t>Development</a:t>
            </a:r>
            <a:r>
              <a:rPr lang="it-IT" sz="2800" b="1" i="1" dirty="0" smtClean="0">
                <a:solidFill>
                  <a:srgbClr val="FFFF00"/>
                </a:solidFill>
                <a:latin typeface="Calibri" pitchFamily="34" charset="0"/>
              </a:rPr>
              <a:t> </a:t>
            </a:r>
            <a:r>
              <a:rPr lang="it-IT" sz="2800" b="1" i="1" dirty="0">
                <a:solidFill>
                  <a:srgbClr val="FFFF00"/>
                </a:solidFill>
                <a:latin typeface="Calibri" pitchFamily="34" charset="0"/>
              </a:rPr>
              <a:t>K</a:t>
            </a:r>
            <a:r>
              <a:rPr lang="it-IT" sz="2800" b="1" i="1" dirty="0" smtClean="0">
                <a:solidFill>
                  <a:srgbClr val="FFFF00"/>
                </a:solidFill>
                <a:latin typeface="Calibri" pitchFamily="34" charset="0"/>
              </a:rPr>
              <a:t>it</a:t>
            </a:r>
            <a:r>
              <a:rPr lang="it-IT" sz="2800" b="1" dirty="0" smtClean="0">
                <a:solidFill>
                  <a:srgbClr val="FFFF00"/>
                </a:solidFill>
                <a:effectLst>
                  <a:outerShdw blurRad="38100" dist="38100" dir="2700000" algn="tl">
                    <a:srgbClr val="000000">
                      <a:alpha val="43137"/>
                    </a:srgbClr>
                  </a:outerShdw>
                </a:effectLst>
                <a:latin typeface="Calibri" pitchFamily="34" charset="0"/>
              </a:rPr>
              <a:t>)</a:t>
            </a:r>
            <a:r>
              <a:rPr lang="it-IT" sz="2800" dirty="0" smtClean="0">
                <a:effectLst>
                  <a:outerShdw blurRad="38100" dist="38100" dir="2700000" algn="tl">
                    <a:srgbClr val="000000">
                      <a:alpha val="43137"/>
                    </a:srgbClr>
                  </a:outerShdw>
                </a:effectLst>
                <a:latin typeface="Calibri" pitchFamily="34" charset="0"/>
              </a:rPr>
              <a:t>, distribuito gratuitamente da Oracle, con il quale si possono scrivere e compilare applet e applicazioni  Java.</a:t>
            </a:r>
          </a:p>
          <a:p>
            <a:pPr marL="0" indent="0" algn="just" eaLnBrk="1" hangingPunct="1">
              <a:buFont typeface="Wingdings" pitchFamily="2" charset="2"/>
              <a:buNone/>
              <a:defRPr/>
            </a:pPr>
            <a:r>
              <a:rPr lang="it-IT" sz="2800" dirty="0" smtClean="0">
                <a:effectLst>
                  <a:outerShdw blurRad="38100" dist="38100" dir="2700000" algn="tl">
                    <a:srgbClr val="000000">
                      <a:alpha val="43137"/>
                    </a:srgbClr>
                  </a:outerShdw>
                </a:effectLst>
                <a:latin typeface="Calibri" pitchFamily="34" charset="0"/>
              </a:rPr>
              <a:t>E’ un ambiente senza interfacce grafiche, nel senso che il compilatore e l’interprete sono eseguiti da riga di comando. Nel caso del S. O. windows significa che per compilare ed eseguire un’applicazione Java si deve aprire il </a:t>
            </a:r>
            <a:r>
              <a:rPr lang="it-IT" sz="2800" i="1" dirty="0" err="1" smtClean="0">
                <a:effectLst>
                  <a:outerShdw blurRad="38100" dist="38100" dir="2700000" algn="tl">
                    <a:srgbClr val="000000">
                      <a:alpha val="43137"/>
                    </a:srgbClr>
                  </a:outerShdw>
                </a:effectLst>
                <a:latin typeface="Calibri" pitchFamily="34" charset="0"/>
              </a:rPr>
              <a:t>Prompt</a:t>
            </a:r>
            <a:r>
              <a:rPr lang="it-IT" sz="2800" i="1" dirty="0" smtClean="0">
                <a:effectLst>
                  <a:outerShdw blurRad="38100" dist="38100" dir="2700000" algn="tl">
                    <a:srgbClr val="000000">
                      <a:alpha val="43137"/>
                    </a:srgbClr>
                  </a:outerShdw>
                </a:effectLst>
                <a:latin typeface="Calibri" pitchFamily="34" charset="0"/>
              </a:rPr>
              <a:t> dei comandi.</a:t>
            </a:r>
            <a:endParaRPr lang="it-IT" sz="2800" i="1" dirty="0">
              <a:effectLst>
                <a:outerShdw blurRad="38100" dist="38100" dir="2700000" algn="tl">
                  <a:srgbClr val="000000">
                    <a:alpha val="43137"/>
                  </a:srgbClr>
                </a:outerShdw>
              </a:effectLst>
              <a:latin typeface="Calibri" pitchFamily="34" charset="0"/>
            </a:endParaRPr>
          </a:p>
        </p:txBody>
      </p:sp>
      <p:sp>
        <p:nvSpPr>
          <p:cNvPr id="6" name="Rectangle 9"/>
          <p:cNvSpPr>
            <a:spLocks noGrp="1" noChangeArrowheads="1"/>
          </p:cNvSpPr>
          <p:nvPr>
            <p:ph type="title"/>
          </p:nvPr>
        </p:nvSpPr>
        <p:spPr>
          <a:xfrm>
            <a:off x="683568" y="297524"/>
            <a:ext cx="7772400" cy="646331"/>
          </a:xfrm>
        </p:spPr>
        <p:txBody>
          <a:bodyPr/>
          <a:lstStyle/>
          <a:p>
            <a:pPr algn="l" eaLnBrk="1" hangingPunct="1">
              <a:defRPr/>
            </a:pPr>
            <a:r>
              <a:rPr lang="it-IT" sz="3600" dirty="0"/>
              <a:t>Ambiente di programmazione</a:t>
            </a:r>
          </a:p>
        </p:txBody>
      </p:sp>
      <p:sp>
        <p:nvSpPr>
          <p:cNvPr id="7" name="Segnaposto numero diapositiva 6"/>
          <p:cNvSpPr>
            <a:spLocks noGrp="1"/>
          </p:cNvSpPr>
          <p:nvPr>
            <p:ph type="sldNum" sz="quarter" idx="12"/>
          </p:nvPr>
        </p:nvSpPr>
        <p:spPr/>
        <p:txBody>
          <a:bodyPr/>
          <a:lstStyle/>
          <a:p>
            <a:fld id="{3D3715C8-5D00-4236-8A20-13EE6632DA56}" type="slidenum">
              <a:rPr lang="it-IT" smtClean="0"/>
              <a:pPr/>
              <a:t>7</a:t>
            </a:fld>
            <a:endParaRPr lang="it-IT"/>
          </a:p>
        </p:txBody>
      </p:sp>
      <p:sp>
        <p:nvSpPr>
          <p:cNvPr id="10"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560004"/>
            <a:ext cx="7772400" cy="769441"/>
          </a:xfrm>
        </p:spPr>
        <p:txBody>
          <a:bodyPr/>
          <a:lstStyle/>
          <a:p>
            <a:r>
              <a:rPr lang="it-IT" dirty="0" smtClean="0"/>
              <a:t>Ambiente di sviluppo /2</a:t>
            </a:r>
            <a:endParaRPr lang="it-IT" dirty="0"/>
          </a:p>
        </p:txBody>
      </p:sp>
      <p:sp>
        <p:nvSpPr>
          <p:cNvPr id="3" name="Segnaposto contenuto 2"/>
          <p:cNvSpPr>
            <a:spLocks noGrp="1"/>
          </p:cNvSpPr>
          <p:nvPr>
            <p:ph idx="1"/>
          </p:nvPr>
        </p:nvSpPr>
        <p:spPr>
          <a:xfrm>
            <a:off x="659194" y="1471569"/>
            <a:ext cx="7918648" cy="4539208"/>
          </a:xfrm>
        </p:spPr>
        <p:txBody>
          <a:bodyPr/>
          <a:lstStyle/>
          <a:p>
            <a:pPr marL="0" indent="0" algn="just">
              <a:buNone/>
              <a:tabLst>
                <a:tab pos="0" algn="l"/>
              </a:tabLst>
            </a:pPr>
            <a:r>
              <a:rPr lang="it-IT" sz="1800" dirty="0" smtClean="0"/>
              <a:t>Per evitare di fare sempre riferimento alla directory dove è installato JDK ogni volta che si chiede l’esecuzione del compilatore, occorre modificare la variabile di ambiente PATH nelle variabili d’ambiente in Proprietà del sistema Windows, aggiungendo la directory: </a:t>
            </a:r>
            <a:r>
              <a:rPr lang="it-IT" sz="1800" i="1" dirty="0" smtClean="0"/>
              <a:t>c:\program\java\jdk1.7.0\bin</a:t>
            </a:r>
            <a:r>
              <a:rPr lang="it-IT" sz="1800" dirty="0" smtClean="0"/>
              <a:t>, per fare questo si procede così: clic con il tasto destro del mouse su </a:t>
            </a:r>
            <a:r>
              <a:rPr lang="it-IT" sz="1800" i="1" dirty="0" smtClean="0"/>
              <a:t>Computer, Proprietà, Impostazioni di sistema avanzate, </a:t>
            </a:r>
            <a:r>
              <a:rPr lang="it-IT" sz="1800" i="1" dirty="0" err="1" smtClean="0"/>
              <a:t>avanzate</a:t>
            </a:r>
            <a:r>
              <a:rPr lang="it-IT" sz="1800" i="1" dirty="0" smtClean="0"/>
              <a:t>, Variabili d’ambiente.</a:t>
            </a:r>
          </a:p>
          <a:p>
            <a:pPr marL="0" indent="0" algn="just">
              <a:buNone/>
              <a:tabLst>
                <a:tab pos="0" algn="l"/>
              </a:tabLst>
            </a:pPr>
            <a:r>
              <a:rPr lang="it-IT" sz="2800" dirty="0" smtClean="0"/>
              <a:t>Da internet si possono ottenere, spesso in forma gratuita, software di tipo </a:t>
            </a:r>
            <a:r>
              <a:rPr lang="it-IT" sz="2800" dirty="0" smtClean="0">
                <a:solidFill>
                  <a:srgbClr val="FFFF00"/>
                </a:solidFill>
              </a:rPr>
              <a:t>IDE (</a:t>
            </a:r>
            <a:r>
              <a:rPr lang="it-IT" sz="2800" dirty="0" err="1" smtClean="0">
                <a:solidFill>
                  <a:srgbClr val="FFFF00"/>
                </a:solidFill>
              </a:rPr>
              <a:t>Integrated</a:t>
            </a:r>
            <a:r>
              <a:rPr lang="it-IT" sz="2800" dirty="0" smtClean="0">
                <a:solidFill>
                  <a:srgbClr val="FFFF00"/>
                </a:solidFill>
              </a:rPr>
              <a:t> </a:t>
            </a:r>
            <a:r>
              <a:rPr lang="it-IT" sz="2800" dirty="0" err="1" smtClean="0">
                <a:solidFill>
                  <a:srgbClr val="FFFF00"/>
                </a:solidFill>
              </a:rPr>
              <a:t>development</a:t>
            </a:r>
            <a:r>
              <a:rPr lang="it-IT" sz="2800" dirty="0" smtClean="0">
                <a:solidFill>
                  <a:srgbClr val="FFFF00"/>
                </a:solidFill>
              </a:rPr>
              <a:t> </a:t>
            </a:r>
            <a:r>
              <a:rPr lang="it-IT" sz="2800" dirty="0" err="1" smtClean="0">
                <a:solidFill>
                  <a:srgbClr val="FFFF00"/>
                </a:solidFill>
              </a:rPr>
              <a:t>Environment</a:t>
            </a:r>
            <a:r>
              <a:rPr lang="it-IT" sz="2800" dirty="0" smtClean="0">
                <a:solidFill>
                  <a:srgbClr val="FFFF00"/>
                </a:solidFill>
              </a:rPr>
              <a:t>), </a:t>
            </a:r>
            <a:r>
              <a:rPr lang="it-IT" sz="2800" dirty="0" smtClean="0"/>
              <a:t>cioè ambienti che facilitano lo sviluppo dei programmi attraverso un’interfaccia grafica e una modalità di programmazione visuale </a:t>
            </a:r>
            <a:r>
              <a:rPr lang="it-IT" sz="2800" dirty="0" smtClean="0">
                <a:solidFill>
                  <a:srgbClr val="FFFF00"/>
                </a:solidFill>
              </a:rPr>
              <a:t>(ECLIPSE).</a:t>
            </a:r>
            <a:endParaRPr lang="it-IT" sz="2800" dirty="0">
              <a:solidFill>
                <a:srgbClr val="FFFF00"/>
              </a:solidFill>
            </a:endParaRPr>
          </a:p>
        </p:txBody>
      </p:sp>
      <p:sp>
        <p:nvSpPr>
          <p:cNvPr id="5" name="Segnaposto numero diapositiva 4"/>
          <p:cNvSpPr>
            <a:spLocks noGrp="1"/>
          </p:cNvSpPr>
          <p:nvPr>
            <p:ph type="sldNum" sz="quarter" idx="12"/>
          </p:nvPr>
        </p:nvSpPr>
        <p:spPr/>
        <p:txBody>
          <a:bodyPr/>
          <a:lstStyle/>
          <a:p>
            <a:fld id="{3D3715C8-5D00-4236-8A20-13EE6632DA56}" type="slidenum">
              <a:rPr lang="it-IT" smtClean="0"/>
              <a:pPr/>
              <a:t>8</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32656"/>
            <a:ext cx="7772400" cy="769441"/>
          </a:xfrm>
        </p:spPr>
        <p:txBody>
          <a:bodyPr/>
          <a:lstStyle/>
          <a:p>
            <a:pPr algn="l"/>
            <a:r>
              <a:rPr lang="it-IT" dirty="0" smtClean="0"/>
              <a:t>Librerie</a:t>
            </a:r>
            <a:endParaRPr lang="it-IT" dirty="0"/>
          </a:p>
        </p:txBody>
      </p:sp>
      <p:sp>
        <p:nvSpPr>
          <p:cNvPr id="3" name="Segnaposto contenuto 2"/>
          <p:cNvSpPr>
            <a:spLocks noGrp="1"/>
          </p:cNvSpPr>
          <p:nvPr>
            <p:ph idx="1"/>
          </p:nvPr>
        </p:nvSpPr>
        <p:spPr>
          <a:xfrm>
            <a:off x="539552" y="1124744"/>
            <a:ext cx="8064896" cy="4968552"/>
          </a:xfrm>
        </p:spPr>
        <p:txBody>
          <a:bodyPr/>
          <a:lstStyle/>
          <a:p>
            <a:pPr marL="0" indent="0" algn="just">
              <a:buNone/>
            </a:pPr>
            <a:r>
              <a:rPr lang="it-IT" sz="2000" dirty="0" smtClean="0">
                <a:latin typeface="Calibri" pitchFamily="34" charset="0"/>
              </a:rPr>
              <a:t>L’ambiente di programmazione Java include un insieme di librerie contenenti classi e metodi di varia utilità per lo sviluppo di applicazioni. Le principali sono:</a:t>
            </a:r>
          </a:p>
          <a:p>
            <a:pPr marL="0" indent="0" algn="just">
              <a:buNone/>
            </a:pPr>
            <a:r>
              <a:rPr lang="it-IT" sz="2000" dirty="0" err="1" smtClean="0">
                <a:solidFill>
                  <a:srgbClr val="FFFF00"/>
                </a:solidFill>
                <a:effectLst>
                  <a:outerShdw blurRad="38100" dist="38100" dir="2700000" algn="tl">
                    <a:srgbClr val="000000">
                      <a:alpha val="43137"/>
                    </a:srgbClr>
                  </a:outerShdw>
                </a:effectLst>
                <a:latin typeface="Calibri" pitchFamily="34" charset="0"/>
              </a:rPr>
              <a:t>Java.lang</a:t>
            </a:r>
            <a:r>
              <a:rPr lang="it-IT" sz="2000" dirty="0" smtClean="0">
                <a:latin typeface="Calibri" pitchFamily="34" charset="0"/>
              </a:rPr>
              <a:t> collezione delle classi di base che è sempre presente in tutte le applicazioni;</a:t>
            </a:r>
          </a:p>
          <a:p>
            <a:pPr marL="0" indent="0" algn="just">
              <a:buNone/>
            </a:pPr>
            <a:r>
              <a:rPr lang="it-IT" sz="2000" b="1" dirty="0" err="1" smtClean="0">
                <a:solidFill>
                  <a:srgbClr val="FFFF00"/>
                </a:solidFill>
                <a:effectLst>
                  <a:outerShdw blurRad="38100" dist="38100" dir="2700000" algn="tl">
                    <a:srgbClr val="000000">
                      <a:alpha val="43137"/>
                    </a:srgbClr>
                  </a:outerShdw>
                </a:effectLst>
                <a:latin typeface="Calibri" pitchFamily="34" charset="0"/>
              </a:rPr>
              <a:t>Java.io</a:t>
            </a:r>
            <a:r>
              <a:rPr lang="it-IT" sz="2000" b="1" dirty="0" smtClean="0">
                <a:solidFill>
                  <a:srgbClr val="FFFF00"/>
                </a:solidFill>
                <a:effectLst>
                  <a:outerShdw blurRad="38100" dist="38100" dir="2700000" algn="tl">
                    <a:srgbClr val="000000">
                      <a:alpha val="43137"/>
                    </a:srgbClr>
                  </a:outerShdw>
                </a:effectLst>
                <a:latin typeface="Calibri" pitchFamily="34" charset="0"/>
              </a:rPr>
              <a:t> </a:t>
            </a:r>
            <a:r>
              <a:rPr lang="it-IT" sz="2000" dirty="0" smtClean="0">
                <a:latin typeface="Calibri" pitchFamily="34" charset="0"/>
              </a:rPr>
              <a:t>libreria per la gestione degli accessi ai file e ai flussi di input e output;</a:t>
            </a:r>
          </a:p>
          <a:p>
            <a:pPr marL="0" indent="0" algn="just">
              <a:buNone/>
            </a:pPr>
            <a:r>
              <a:rPr lang="it-IT" sz="2000" b="1" dirty="0" err="1" smtClean="0">
                <a:solidFill>
                  <a:srgbClr val="FFFF00"/>
                </a:solidFill>
                <a:effectLst>
                  <a:outerShdw blurRad="38100" dist="38100" dir="2700000" algn="tl">
                    <a:srgbClr val="000000">
                      <a:alpha val="43137"/>
                    </a:srgbClr>
                  </a:outerShdw>
                </a:effectLst>
                <a:latin typeface="Calibri" pitchFamily="34" charset="0"/>
              </a:rPr>
              <a:t>Java.awt</a:t>
            </a:r>
            <a:r>
              <a:rPr lang="it-IT" sz="2000" dirty="0" smtClean="0">
                <a:latin typeface="Calibri" pitchFamily="34" charset="0"/>
              </a:rPr>
              <a:t> libreria contenete le classi per la gestione dei componenti grafici (colori, font, pulsanti, finestre);</a:t>
            </a:r>
          </a:p>
          <a:p>
            <a:pPr marL="0" indent="0" algn="just">
              <a:buNone/>
            </a:pPr>
            <a:r>
              <a:rPr lang="it-IT" sz="2000" b="1" dirty="0" err="1" smtClean="0">
                <a:solidFill>
                  <a:srgbClr val="FFFF00"/>
                </a:solidFill>
                <a:effectLst>
                  <a:outerShdw blurRad="38100" dist="38100" dir="2700000" algn="tl">
                    <a:srgbClr val="000000">
                      <a:alpha val="43137"/>
                    </a:srgbClr>
                  </a:outerShdw>
                </a:effectLst>
                <a:latin typeface="Calibri" pitchFamily="34" charset="0"/>
              </a:rPr>
              <a:t>Java.net</a:t>
            </a:r>
            <a:r>
              <a:rPr lang="it-IT" sz="2000" dirty="0">
                <a:latin typeface="Calibri" pitchFamily="34" charset="0"/>
              </a:rPr>
              <a:t> </a:t>
            </a:r>
            <a:r>
              <a:rPr lang="it-IT" sz="2000" dirty="0" smtClean="0">
                <a:latin typeface="Calibri" pitchFamily="34" charset="0"/>
              </a:rPr>
              <a:t>supporto per creare applicazioni che si scambiano dati attraverso la rete;</a:t>
            </a:r>
          </a:p>
          <a:p>
            <a:pPr marL="0" indent="0" algn="just">
              <a:buNone/>
            </a:pPr>
            <a:r>
              <a:rPr lang="it-IT" sz="2000" b="1" dirty="0" err="1" smtClean="0">
                <a:solidFill>
                  <a:srgbClr val="FFFF00"/>
                </a:solidFill>
                <a:effectLst>
                  <a:outerShdw blurRad="38100" dist="38100" dir="2700000" algn="tl">
                    <a:srgbClr val="000000">
                      <a:alpha val="43137"/>
                    </a:srgbClr>
                  </a:outerShdw>
                </a:effectLst>
                <a:latin typeface="Calibri" pitchFamily="34" charset="0"/>
              </a:rPr>
              <a:t>Java.util</a:t>
            </a:r>
            <a:r>
              <a:rPr lang="it-IT" sz="2000" dirty="0" smtClean="0">
                <a:latin typeface="Calibri" pitchFamily="34" charset="0"/>
              </a:rPr>
              <a:t> classi di utilità varie (gestione della data, </a:t>
            </a:r>
            <a:r>
              <a:rPr lang="it-IT" sz="2000" dirty="0" err="1" smtClean="0">
                <a:latin typeface="Calibri" pitchFamily="34" charset="0"/>
              </a:rPr>
              <a:t>array</a:t>
            </a:r>
            <a:r>
              <a:rPr lang="it-IT" sz="2000" dirty="0" smtClean="0">
                <a:latin typeface="Calibri" pitchFamily="34" charset="0"/>
              </a:rPr>
              <a:t> dinamici, …)</a:t>
            </a:r>
          </a:p>
          <a:p>
            <a:pPr marL="0" indent="0" algn="just">
              <a:buNone/>
            </a:pPr>
            <a:r>
              <a:rPr lang="it-IT" sz="2000" dirty="0" smtClean="0">
                <a:latin typeface="Calibri" pitchFamily="34" charset="0"/>
              </a:rPr>
              <a:t>L’insieme delle librerie fornite dall’ambiente di programmazione viene anche indicato con il termine </a:t>
            </a:r>
            <a:r>
              <a:rPr lang="it-IT" sz="2000" dirty="0" smtClean="0">
                <a:solidFill>
                  <a:srgbClr val="FFFF00"/>
                </a:solidFill>
                <a:latin typeface="Calibri" pitchFamily="34" charset="0"/>
              </a:rPr>
              <a:t>API (</a:t>
            </a:r>
            <a:r>
              <a:rPr lang="it-IT" sz="2000" dirty="0" err="1" smtClean="0">
                <a:solidFill>
                  <a:srgbClr val="FFFF00"/>
                </a:solidFill>
                <a:latin typeface="Calibri" pitchFamily="34" charset="0"/>
              </a:rPr>
              <a:t>Application</a:t>
            </a:r>
            <a:r>
              <a:rPr lang="it-IT" sz="2000" dirty="0" smtClean="0">
                <a:solidFill>
                  <a:srgbClr val="FFFF00"/>
                </a:solidFill>
                <a:latin typeface="Calibri" pitchFamily="34" charset="0"/>
              </a:rPr>
              <a:t> </a:t>
            </a:r>
            <a:r>
              <a:rPr lang="it-IT" sz="2000" dirty="0" err="1" smtClean="0">
                <a:solidFill>
                  <a:srgbClr val="FFFF00"/>
                </a:solidFill>
                <a:latin typeface="Calibri" pitchFamily="34" charset="0"/>
              </a:rPr>
              <a:t>Programming</a:t>
            </a:r>
            <a:r>
              <a:rPr lang="it-IT" sz="2000" dirty="0" smtClean="0">
                <a:solidFill>
                  <a:srgbClr val="FFFF00"/>
                </a:solidFill>
                <a:latin typeface="Calibri" pitchFamily="34" charset="0"/>
              </a:rPr>
              <a:t> interface)</a:t>
            </a:r>
          </a:p>
          <a:p>
            <a:pPr>
              <a:buNone/>
            </a:pPr>
            <a:endParaRPr lang="it-IT" dirty="0"/>
          </a:p>
        </p:txBody>
      </p:sp>
      <p:sp>
        <p:nvSpPr>
          <p:cNvPr id="5" name="Segnaposto numero diapositiva 4"/>
          <p:cNvSpPr>
            <a:spLocks noGrp="1"/>
          </p:cNvSpPr>
          <p:nvPr>
            <p:ph type="sldNum" sz="quarter" idx="12"/>
          </p:nvPr>
        </p:nvSpPr>
        <p:spPr/>
        <p:txBody>
          <a:bodyPr/>
          <a:lstStyle/>
          <a:p>
            <a:fld id="{3D3715C8-5D00-4236-8A20-13EE6632DA56}" type="slidenum">
              <a:rPr lang="it-IT" smtClean="0"/>
              <a:pPr/>
              <a:t>9</a:t>
            </a:fld>
            <a:endParaRPr lang="it-IT"/>
          </a:p>
        </p:txBody>
      </p:sp>
      <p:sp>
        <p:nvSpPr>
          <p:cNvPr id="7" name="Segnaposto piè di pagina 7"/>
          <p:cNvSpPr>
            <a:spLocks noGrp="1"/>
          </p:cNvSpPr>
          <p:nvPr>
            <p:ph type="ftr" sz="quarter" idx="11"/>
          </p:nvPr>
        </p:nvSpPr>
        <p:spPr>
          <a:xfrm>
            <a:off x="1979712" y="6313488"/>
            <a:ext cx="5544616" cy="427880"/>
          </a:xfrm>
        </p:spPr>
        <p:txBody>
          <a:bodyPr/>
          <a:lstStyle/>
          <a:p>
            <a:r>
              <a:rPr lang="it-IT" dirty="0" smtClean="0"/>
              <a:t>Prof. Rocco Giorgio Ciurleo - ITIS "M. M. Milano" Polistena</a:t>
            </a:r>
            <a:endParaRPr lang="it-IT" dirty="0"/>
          </a:p>
        </p:txBody>
      </p:sp>
      <p:pic>
        <p:nvPicPr>
          <p:cNvPr id="8" name="Immagine 7" descr="java_p.gif"/>
          <p:cNvPicPr>
            <a:picLocks noChangeAspect="1"/>
          </p:cNvPicPr>
          <p:nvPr/>
        </p:nvPicPr>
        <p:blipFill>
          <a:blip r:embed="rId2" cstate="print"/>
          <a:stretch>
            <a:fillRect/>
          </a:stretch>
        </p:blipFill>
        <p:spPr>
          <a:xfrm>
            <a:off x="8219095" y="18470"/>
            <a:ext cx="914722" cy="562906"/>
          </a:xfrm>
          <a:prstGeom prst="rect">
            <a:avLst/>
          </a:prstGeom>
        </p:spPr>
      </p:pic>
    </p:spTree>
  </p:cSld>
  <p:clrMapOvr>
    <a:masterClrMapping/>
  </p:clrMapOvr>
  <p:transition spd="slow">
    <p:strips dir="ld"/>
  </p:transition>
  <p:timing>
    <p:tnLst>
      <p:par>
        <p:cTn id="1" dur="indefinite" restart="never" nodeType="tmRoot"/>
      </p:par>
    </p:tnLst>
  </p:timing>
</p:sld>
</file>

<file path=ppt/theme/theme1.xml><?xml version="1.0" encoding="utf-8"?>
<a:theme xmlns:a="http://schemas.openxmlformats.org/drawingml/2006/main" name="Rete">
  <a:themeElements>
    <a:clrScheme name="Rete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Re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Rete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Rete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Rete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ete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Rete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Rete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Designs\Rete.pot</Template>
  <TotalTime>1364</TotalTime>
  <Words>2732</Words>
  <Application>Microsoft Office PowerPoint</Application>
  <PresentationFormat>Presentazione su schermo (4:3)</PresentationFormat>
  <Paragraphs>269</Paragraphs>
  <Slides>30</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Arial</vt:lpstr>
      <vt:lpstr>Arial Black</vt:lpstr>
      <vt:lpstr>Calibri</vt:lpstr>
      <vt:lpstr>Times New Roman</vt:lpstr>
      <vt:lpstr>Verdana</vt:lpstr>
      <vt:lpstr>Wingdings</vt:lpstr>
      <vt:lpstr>Rete</vt:lpstr>
      <vt:lpstr>Istituto Tecnico Industriale Statale  “Conte Michele Maria Milano” Polistena   a. s. 2016/2017  </vt:lpstr>
      <vt:lpstr> Caratteristiche</vt:lpstr>
      <vt:lpstr> Concetto di classe in Java</vt:lpstr>
      <vt:lpstr> Oggetti e metodi in Java</vt:lpstr>
      <vt:lpstr> Portabilità</vt:lpstr>
      <vt:lpstr> Portabilità /2</vt:lpstr>
      <vt:lpstr>Ambiente di programmazione</vt:lpstr>
      <vt:lpstr>Ambiente di sviluppo /2</vt:lpstr>
      <vt:lpstr>Librerie</vt:lpstr>
      <vt:lpstr>La struttura dei programmi</vt:lpstr>
      <vt:lpstr>Primo programma</vt:lpstr>
      <vt:lpstr>Nozioni di base sulla scrittura di codice Java</vt:lpstr>
      <vt:lpstr>Nozioni di base sulla scrittura di codice Java</vt:lpstr>
      <vt:lpstr>Nozioni di base sulla scrittura di codice Java</vt:lpstr>
      <vt:lpstr>Gli identificatori</vt:lpstr>
      <vt:lpstr>Le parole chiave</vt:lpstr>
      <vt:lpstr>Variabili</vt:lpstr>
      <vt:lpstr>Costanti</vt:lpstr>
      <vt:lpstr>Tipi di dato</vt:lpstr>
      <vt:lpstr>Tipi primitivi</vt:lpstr>
      <vt:lpstr>Casting</vt:lpstr>
      <vt:lpstr>Operatori aritmetici</vt:lpstr>
      <vt:lpstr>Operatori di assegnamento</vt:lpstr>
      <vt:lpstr>Operatori di confronto</vt:lpstr>
      <vt:lpstr>Operatori logici</vt:lpstr>
      <vt:lpstr>Commenti</vt:lpstr>
      <vt:lpstr>O</vt:lpstr>
      <vt:lpstr>O</vt:lpstr>
      <vt:lpstr>O</vt:lpstr>
      <vt:lpstr>O</vt:lpstr>
    </vt:vector>
  </TitlesOfParts>
  <Company>Gioale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Gioalex</dc:creator>
  <cp:lastModifiedBy>Utente Windows</cp:lastModifiedBy>
  <cp:revision>129</cp:revision>
  <dcterms:created xsi:type="dcterms:W3CDTF">2002-12-04T16:16:15Z</dcterms:created>
  <dcterms:modified xsi:type="dcterms:W3CDTF">2017-03-30T07:02:34Z</dcterms:modified>
</cp:coreProperties>
</file>